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4"/>
    <p:sldMasterId id="2147483738" r:id="rId5"/>
    <p:sldMasterId id="2147483648" r:id="rId6"/>
  </p:sldMasterIdLst>
  <p:notesMasterIdLst>
    <p:notesMasterId r:id="rId41"/>
  </p:notesMasterIdLst>
  <p:sldIdLst>
    <p:sldId id="256" r:id="rId7"/>
    <p:sldId id="266" r:id="rId8"/>
    <p:sldId id="276" r:id="rId9"/>
    <p:sldId id="257" r:id="rId10"/>
    <p:sldId id="258" r:id="rId11"/>
    <p:sldId id="286" r:id="rId12"/>
    <p:sldId id="300" r:id="rId13"/>
    <p:sldId id="294" r:id="rId14"/>
    <p:sldId id="271" r:id="rId15"/>
    <p:sldId id="279" r:id="rId16"/>
    <p:sldId id="311" r:id="rId17"/>
    <p:sldId id="289" r:id="rId18"/>
    <p:sldId id="290" r:id="rId19"/>
    <p:sldId id="283" r:id="rId20"/>
    <p:sldId id="291" r:id="rId21"/>
    <p:sldId id="293" r:id="rId22"/>
    <p:sldId id="295" r:id="rId23"/>
    <p:sldId id="297" r:id="rId24"/>
    <p:sldId id="299" r:id="rId25"/>
    <p:sldId id="261" r:id="rId26"/>
    <p:sldId id="312" r:id="rId27"/>
    <p:sldId id="313" r:id="rId28"/>
    <p:sldId id="298" r:id="rId29"/>
    <p:sldId id="314" r:id="rId30"/>
    <p:sldId id="315" r:id="rId31"/>
    <p:sldId id="301" r:id="rId32"/>
    <p:sldId id="302" r:id="rId33"/>
    <p:sldId id="316" r:id="rId34"/>
    <p:sldId id="304" r:id="rId35"/>
    <p:sldId id="305" r:id="rId36"/>
    <p:sldId id="317" r:id="rId37"/>
    <p:sldId id="259" r:id="rId38"/>
    <p:sldId id="282" r:id="rId39"/>
    <p:sldId id="303" r:id="rId40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E41D2-01EE-47B8-93D2-DB9CF37E5DDB}" v="1" dt="2026-09-09T10:29:49.0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microsoft.com/office/2016/11/relationships/changesInfo" Target="changesInfos/changesInfo1.xml"/><Relationship Id="rId20" Type="http://schemas.openxmlformats.org/officeDocument/2006/relationships/slide" Target="slides/slide14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 Ross - Thornton Primary School" userId="811b2376-b558-41b0-864a-624ea47e2f0f" providerId="ADAL" clId="{5AE4FB31-B6E0-4262-8ACE-C1E75DE3A480}"/>
    <pc:docChg chg="modSld">
      <pc:chgData name="N Ross - Thornton Primary School" userId="811b2376-b558-41b0-864a-624ea47e2f0f" providerId="ADAL" clId="{5AE4FB31-B6E0-4262-8ACE-C1E75DE3A480}" dt="2026-09-09T10:29:49.092" v="0"/>
      <pc:docMkLst>
        <pc:docMk/>
      </pc:docMkLst>
      <pc:sldChg chg="modSp">
        <pc:chgData name="N Ross - Thornton Primary School" userId="811b2376-b558-41b0-864a-624ea47e2f0f" providerId="ADAL" clId="{5AE4FB31-B6E0-4262-8ACE-C1E75DE3A480}" dt="2026-09-09T10:29:49.092" v="0"/>
        <pc:sldMkLst>
          <pc:docMk/>
          <pc:sldMk cId="2351204215" sldId="300"/>
        </pc:sldMkLst>
        <pc:spChg chg="mod">
          <ac:chgData name="N Ross - Thornton Primary School" userId="811b2376-b558-41b0-864a-624ea47e2f0f" providerId="ADAL" clId="{5AE4FB31-B6E0-4262-8ACE-C1E75DE3A480}" dt="2026-09-09T10:29:49.092" v="0"/>
          <ac:spMkLst>
            <pc:docMk/>
            <pc:sldMk cId="2351204215" sldId="300"/>
            <ac:spMk id="3" creationId="{1EC6ADA8-1EF6-E5CD-B7F2-A5A0D023045A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D25FE1-CA7C-4838-BC0D-4A119244C237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B2D2C38-9265-4708-B57E-B80937ACADA7}">
      <dgm:prSet/>
      <dgm:spPr/>
      <dgm:t>
        <a:bodyPr/>
        <a:lstStyle/>
        <a:p>
          <a:r>
            <a:rPr lang="en-GB" dirty="0">
              <a:latin typeface="Century Gothic"/>
            </a:rPr>
            <a:t>Children will take part in a morning activity when they first come in. This will be based around maths.</a:t>
          </a:r>
          <a:endParaRPr lang="en-US" dirty="0">
            <a:latin typeface="Century Gothic"/>
          </a:endParaRPr>
        </a:p>
      </dgm:t>
    </dgm:pt>
    <dgm:pt modelId="{440BCAE3-AFF7-48F0-BB91-8EA22FD82F86}" type="parTrans" cxnId="{533FFBA7-EB6D-4F47-9AC6-D7C100FDEBCC}">
      <dgm:prSet/>
      <dgm:spPr/>
      <dgm:t>
        <a:bodyPr/>
        <a:lstStyle/>
        <a:p>
          <a:endParaRPr lang="en-US"/>
        </a:p>
      </dgm:t>
    </dgm:pt>
    <dgm:pt modelId="{A8B5566D-4796-4073-9E94-EA718116D046}" type="sibTrans" cxnId="{533FFBA7-EB6D-4F47-9AC6-D7C100FDEBCC}">
      <dgm:prSet/>
      <dgm:spPr/>
      <dgm:t>
        <a:bodyPr/>
        <a:lstStyle/>
        <a:p>
          <a:endParaRPr lang="en-US"/>
        </a:p>
      </dgm:t>
    </dgm:pt>
    <dgm:pt modelId="{DB43BC52-496F-4A01-80FF-83070F4EF7C8}">
      <dgm:prSet/>
      <dgm:spPr/>
      <dgm:t>
        <a:bodyPr/>
        <a:lstStyle/>
        <a:p>
          <a:r>
            <a:rPr lang="en-GB" dirty="0">
              <a:latin typeface="Century Gothic"/>
            </a:rPr>
            <a:t>The morning will include Maths, Handwriting, Phonics and English sessions </a:t>
          </a:r>
          <a:r>
            <a:rPr lang="en-GB" dirty="0">
              <a:latin typeface="Century Gothic" panose="020B0502020202020204" pitchFamily="34" charset="0"/>
            </a:rPr>
            <a:t>as well as provision based activities.</a:t>
          </a:r>
          <a:r>
            <a:rPr lang="en-GB" dirty="0">
              <a:latin typeface="Century Gothic"/>
            </a:rPr>
            <a:t>.</a:t>
          </a:r>
          <a:endParaRPr lang="en-US" dirty="0">
            <a:latin typeface="Century Gothic"/>
          </a:endParaRPr>
        </a:p>
      </dgm:t>
    </dgm:pt>
    <dgm:pt modelId="{896BEDCD-60A6-451D-8A81-F6D32C683BC5}" type="parTrans" cxnId="{0727B504-855F-4BE1-AFED-D5C549CCD325}">
      <dgm:prSet/>
      <dgm:spPr/>
      <dgm:t>
        <a:bodyPr/>
        <a:lstStyle/>
        <a:p>
          <a:endParaRPr lang="en-US"/>
        </a:p>
      </dgm:t>
    </dgm:pt>
    <dgm:pt modelId="{D05C5C45-75E9-453C-8C18-3B9365722EA3}" type="sibTrans" cxnId="{0727B504-855F-4BE1-AFED-D5C549CCD325}">
      <dgm:prSet/>
      <dgm:spPr/>
      <dgm:t>
        <a:bodyPr/>
        <a:lstStyle/>
        <a:p>
          <a:endParaRPr lang="en-US"/>
        </a:p>
      </dgm:t>
    </dgm:pt>
    <dgm:pt modelId="{DA0E5865-E9F5-4727-9038-E1D22C3BA034}">
      <dgm:prSet/>
      <dgm:spPr/>
      <dgm:t>
        <a:bodyPr/>
        <a:lstStyle/>
        <a:p>
          <a:r>
            <a:rPr lang="en-GB" dirty="0">
              <a:latin typeface="Century Gothic"/>
            </a:rPr>
            <a:t>Children will go to lunch at 11:45 until 12:30pm.</a:t>
          </a:r>
          <a:endParaRPr lang="en-US" dirty="0">
            <a:latin typeface="Century Gothic"/>
          </a:endParaRPr>
        </a:p>
      </dgm:t>
    </dgm:pt>
    <dgm:pt modelId="{37B8D3BF-946C-4A14-B311-B1E5D636885E}" type="parTrans" cxnId="{DC6C0CFF-E5B3-4292-BB78-5A83017C237E}">
      <dgm:prSet/>
      <dgm:spPr/>
      <dgm:t>
        <a:bodyPr/>
        <a:lstStyle/>
        <a:p>
          <a:endParaRPr lang="en-US"/>
        </a:p>
      </dgm:t>
    </dgm:pt>
    <dgm:pt modelId="{2E0F3887-2120-4975-AA1B-A573085F6D1B}" type="sibTrans" cxnId="{DC6C0CFF-E5B3-4292-BB78-5A83017C237E}">
      <dgm:prSet/>
      <dgm:spPr/>
      <dgm:t>
        <a:bodyPr/>
        <a:lstStyle/>
        <a:p>
          <a:endParaRPr lang="en-US"/>
        </a:p>
      </dgm:t>
    </dgm:pt>
    <dgm:pt modelId="{BA077BFA-FA24-41A5-84F2-1B6A2F59943A}">
      <dgm:prSet/>
      <dgm:spPr/>
      <dgm:t>
        <a:bodyPr/>
        <a:lstStyle/>
        <a:p>
          <a:r>
            <a:rPr lang="en-GB" dirty="0">
              <a:latin typeface="Century Gothic"/>
            </a:rPr>
            <a:t>Afternoon sessions will include Reading and topic sessions </a:t>
          </a:r>
          <a:r>
            <a:rPr lang="en-GB" dirty="0">
              <a:latin typeface="Century Gothic" panose="020B0502020202020204" pitchFamily="34" charset="0"/>
            </a:rPr>
            <a:t>as well as provision based activities.</a:t>
          </a:r>
          <a:r>
            <a:rPr lang="en-GB" dirty="0"/>
            <a:t>.</a:t>
          </a:r>
          <a:endParaRPr lang="en-US" dirty="0"/>
        </a:p>
      </dgm:t>
    </dgm:pt>
    <dgm:pt modelId="{744C7AEF-E1A8-486D-A1D6-9D5A809C7054}" type="parTrans" cxnId="{D04920F6-09E6-409D-BD66-86535150CE10}">
      <dgm:prSet/>
      <dgm:spPr/>
      <dgm:t>
        <a:bodyPr/>
        <a:lstStyle/>
        <a:p>
          <a:endParaRPr lang="en-US"/>
        </a:p>
      </dgm:t>
    </dgm:pt>
    <dgm:pt modelId="{4D6AFFD2-3C83-4547-91BB-A8AC34850F22}" type="sibTrans" cxnId="{D04920F6-09E6-409D-BD66-86535150CE10}">
      <dgm:prSet/>
      <dgm:spPr/>
      <dgm:t>
        <a:bodyPr/>
        <a:lstStyle/>
        <a:p>
          <a:endParaRPr lang="en-US"/>
        </a:p>
      </dgm:t>
    </dgm:pt>
    <dgm:pt modelId="{CFDF88D0-7333-472A-BAE1-A88A06392003}" type="pres">
      <dgm:prSet presAssocID="{32D25FE1-CA7C-4838-BC0D-4A119244C237}" presName="root" presStyleCnt="0">
        <dgm:presLayoutVars>
          <dgm:dir/>
          <dgm:resizeHandles val="exact"/>
        </dgm:presLayoutVars>
      </dgm:prSet>
      <dgm:spPr/>
    </dgm:pt>
    <dgm:pt modelId="{BCDFDD8D-024C-4AE7-8389-8CCD8A05C4F7}" type="pres">
      <dgm:prSet presAssocID="{DB2D2C38-9265-4708-B57E-B80937ACADA7}" presName="compNode" presStyleCnt="0"/>
      <dgm:spPr/>
    </dgm:pt>
    <dgm:pt modelId="{FEA84D17-155C-4A7D-B5FE-6DDE67F5DDBA}" type="pres">
      <dgm:prSet presAssocID="{DB2D2C38-9265-4708-B57E-B80937ACADA7}" presName="bgRect" presStyleLbl="bgShp" presStyleIdx="0" presStyleCnt="4"/>
      <dgm:spPr/>
    </dgm:pt>
    <dgm:pt modelId="{54899E68-CA41-448E-B5F6-4C6835962695}" type="pres">
      <dgm:prSet presAssocID="{DB2D2C38-9265-4708-B57E-B80937ACADA7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3762AEEC-9D27-4707-8E7E-E5D02C9D1332}" type="pres">
      <dgm:prSet presAssocID="{DB2D2C38-9265-4708-B57E-B80937ACADA7}" presName="spaceRect" presStyleCnt="0"/>
      <dgm:spPr/>
    </dgm:pt>
    <dgm:pt modelId="{84274159-67A2-4FE5-A1F4-781C90B1FBFC}" type="pres">
      <dgm:prSet presAssocID="{DB2D2C38-9265-4708-B57E-B80937ACADA7}" presName="parTx" presStyleLbl="revTx" presStyleIdx="0" presStyleCnt="4">
        <dgm:presLayoutVars>
          <dgm:chMax val="0"/>
          <dgm:chPref val="0"/>
        </dgm:presLayoutVars>
      </dgm:prSet>
      <dgm:spPr/>
    </dgm:pt>
    <dgm:pt modelId="{A61496EA-CF81-415D-B3B0-F78164259DD7}" type="pres">
      <dgm:prSet presAssocID="{A8B5566D-4796-4073-9E94-EA718116D046}" presName="sibTrans" presStyleCnt="0"/>
      <dgm:spPr/>
    </dgm:pt>
    <dgm:pt modelId="{25028179-2E38-4681-B04D-531838D2DA18}" type="pres">
      <dgm:prSet presAssocID="{DB43BC52-496F-4A01-80FF-83070F4EF7C8}" presName="compNode" presStyleCnt="0"/>
      <dgm:spPr/>
    </dgm:pt>
    <dgm:pt modelId="{9CFE9FF1-3B28-44F1-A12E-4C6E9E36F8D9}" type="pres">
      <dgm:prSet presAssocID="{DB43BC52-496F-4A01-80FF-83070F4EF7C8}" presName="bgRect" presStyleLbl="bgShp" presStyleIdx="1" presStyleCnt="4"/>
      <dgm:spPr/>
    </dgm:pt>
    <dgm:pt modelId="{26ECE218-DA20-4857-BFF8-6330B496ECA3}" type="pres">
      <dgm:prSet presAssocID="{DB43BC52-496F-4A01-80FF-83070F4EF7C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F0D63FA5-817E-4896-8C92-EDAFEE57DDEB}" type="pres">
      <dgm:prSet presAssocID="{DB43BC52-496F-4A01-80FF-83070F4EF7C8}" presName="spaceRect" presStyleCnt="0"/>
      <dgm:spPr/>
    </dgm:pt>
    <dgm:pt modelId="{17157113-0147-41DA-8F61-FE284E858BA4}" type="pres">
      <dgm:prSet presAssocID="{DB43BC52-496F-4A01-80FF-83070F4EF7C8}" presName="parTx" presStyleLbl="revTx" presStyleIdx="1" presStyleCnt="4">
        <dgm:presLayoutVars>
          <dgm:chMax val="0"/>
          <dgm:chPref val="0"/>
        </dgm:presLayoutVars>
      </dgm:prSet>
      <dgm:spPr/>
    </dgm:pt>
    <dgm:pt modelId="{6A3A78FB-7835-4831-BF98-BB634F1F9312}" type="pres">
      <dgm:prSet presAssocID="{D05C5C45-75E9-453C-8C18-3B9365722EA3}" presName="sibTrans" presStyleCnt="0"/>
      <dgm:spPr/>
    </dgm:pt>
    <dgm:pt modelId="{178BF1F4-AA65-4D3B-8431-D6AE5C68CA6F}" type="pres">
      <dgm:prSet presAssocID="{DA0E5865-E9F5-4727-9038-E1D22C3BA034}" presName="compNode" presStyleCnt="0"/>
      <dgm:spPr/>
    </dgm:pt>
    <dgm:pt modelId="{D660073D-12CE-4188-B3DE-346B23504BC3}" type="pres">
      <dgm:prSet presAssocID="{DA0E5865-E9F5-4727-9038-E1D22C3BA034}" presName="bgRect" presStyleLbl="bgShp" presStyleIdx="2" presStyleCnt="4"/>
      <dgm:spPr/>
    </dgm:pt>
    <dgm:pt modelId="{BBDCA520-905C-4BF1-B51C-C0E656A8E029}" type="pres">
      <dgm:prSet presAssocID="{DA0E5865-E9F5-4727-9038-E1D22C3BA034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ocado"/>
        </a:ext>
      </dgm:extLst>
    </dgm:pt>
    <dgm:pt modelId="{EC6A992E-C11D-4128-9B30-789734AF2086}" type="pres">
      <dgm:prSet presAssocID="{DA0E5865-E9F5-4727-9038-E1D22C3BA034}" presName="spaceRect" presStyleCnt="0"/>
      <dgm:spPr/>
    </dgm:pt>
    <dgm:pt modelId="{592201E3-7766-4ECF-B58F-2B9BFE989E58}" type="pres">
      <dgm:prSet presAssocID="{DA0E5865-E9F5-4727-9038-E1D22C3BA034}" presName="parTx" presStyleLbl="revTx" presStyleIdx="2" presStyleCnt="4">
        <dgm:presLayoutVars>
          <dgm:chMax val="0"/>
          <dgm:chPref val="0"/>
        </dgm:presLayoutVars>
      </dgm:prSet>
      <dgm:spPr/>
    </dgm:pt>
    <dgm:pt modelId="{AC1A036B-E3AC-4CFA-ABA0-B94CF0A1F0B8}" type="pres">
      <dgm:prSet presAssocID="{2E0F3887-2120-4975-AA1B-A573085F6D1B}" presName="sibTrans" presStyleCnt="0"/>
      <dgm:spPr/>
    </dgm:pt>
    <dgm:pt modelId="{651B04BE-4C03-4DE1-ABA6-4B88EF2F118B}" type="pres">
      <dgm:prSet presAssocID="{BA077BFA-FA24-41A5-84F2-1B6A2F59943A}" presName="compNode" presStyleCnt="0"/>
      <dgm:spPr/>
    </dgm:pt>
    <dgm:pt modelId="{36A9344C-031C-49EF-B964-7EB225E87270}" type="pres">
      <dgm:prSet presAssocID="{BA077BFA-FA24-41A5-84F2-1B6A2F59943A}" presName="bgRect" presStyleLbl="bgShp" presStyleIdx="3" presStyleCnt="4"/>
      <dgm:spPr/>
    </dgm:pt>
    <dgm:pt modelId="{85DA4772-A680-49D9-B8AE-133B09E2A6B4}" type="pres">
      <dgm:prSet presAssocID="{BA077BFA-FA24-41A5-84F2-1B6A2F59943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5E71992E-07C7-4312-BA53-C7C600B15EE0}" type="pres">
      <dgm:prSet presAssocID="{BA077BFA-FA24-41A5-84F2-1B6A2F59943A}" presName="spaceRect" presStyleCnt="0"/>
      <dgm:spPr/>
    </dgm:pt>
    <dgm:pt modelId="{67BD559C-BFBF-4FCF-A1DA-E876FF30AA7F}" type="pres">
      <dgm:prSet presAssocID="{BA077BFA-FA24-41A5-84F2-1B6A2F59943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727B504-855F-4BE1-AFED-D5C549CCD325}" srcId="{32D25FE1-CA7C-4838-BC0D-4A119244C237}" destId="{DB43BC52-496F-4A01-80FF-83070F4EF7C8}" srcOrd="1" destOrd="0" parTransId="{896BEDCD-60A6-451D-8A81-F6D32C683BC5}" sibTransId="{D05C5C45-75E9-453C-8C18-3B9365722EA3}"/>
    <dgm:cxn modelId="{B320A80E-B9D5-4004-AEEC-2E94B9E932FF}" type="presOf" srcId="{DB43BC52-496F-4A01-80FF-83070F4EF7C8}" destId="{17157113-0147-41DA-8F61-FE284E858BA4}" srcOrd="0" destOrd="0" presId="urn:microsoft.com/office/officeart/2018/2/layout/IconVerticalSolidList"/>
    <dgm:cxn modelId="{0854A484-9841-45A8-9ECA-5531891C4856}" type="presOf" srcId="{32D25FE1-CA7C-4838-BC0D-4A119244C237}" destId="{CFDF88D0-7333-472A-BAE1-A88A06392003}" srcOrd="0" destOrd="0" presId="urn:microsoft.com/office/officeart/2018/2/layout/IconVerticalSolidList"/>
    <dgm:cxn modelId="{533FFBA7-EB6D-4F47-9AC6-D7C100FDEBCC}" srcId="{32D25FE1-CA7C-4838-BC0D-4A119244C237}" destId="{DB2D2C38-9265-4708-B57E-B80937ACADA7}" srcOrd="0" destOrd="0" parTransId="{440BCAE3-AFF7-48F0-BB91-8EA22FD82F86}" sibTransId="{A8B5566D-4796-4073-9E94-EA718116D046}"/>
    <dgm:cxn modelId="{5A7081C3-848A-4CDE-BFA3-8BE089800936}" type="presOf" srcId="{DA0E5865-E9F5-4727-9038-E1D22C3BA034}" destId="{592201E3-7766-4ECF-B58F-2B9BFE989E58}" srcOrd="0" destOrd="0" presId="urn:microsoft.com/office/officeart/2018/2/layout/IconVerticalSolidList"/>
    <dgm:cxn modelId="{DA8FBBC5-C2F9-4AD8-A9EA-02A29DDD68F0}" type="presOf" srcId="{DB2D2C38-9265-4708-B57E-B80937ACADA7}" destId="{84274159-67A2-4FE5-A1F4-781C90B1FBFC}" srcOrd="0" destOrd="0" presId="urn:microsoft.com/office/officeart/2018/2/layout/IconVerticalSolidList"/>
    <dgm:cxn modelId="{9BF8EBCF-681E-4136-AA54-96F0B44C7B90}" type="presOf" srcId="{BA077BFA-FA24-41A5-84F2-1B6A2F59943A}" destId="{67BD559C-BFBF-4FCF-A1DA-E876FF30AA7F}" srcOrd="0" destOrd="0" presId="urn:microsoft.com/office/officeart/2018/2/layout/IconVerticalSolidList"/>
    <dgm:cxn modelId="{D04920F6-09E6-409D-BD66-86535150CE10}" srcId="{32D25FE1-CA7C-4838-BC0D-4A119244C237}" destId="{BA077BFA-FA24-41A5-84F2-1B6A2F59943A}" srcOrd="3" destOrd="0" parTransId="{744C7AEF-E1A8-486D-A1D6-9D5A809C7054}" sibTransId="{4D6AFFD2-3C83-4547-91BB-A8AC34850F22}"/>
    <dgm:cxn modelId="{DC6C0CFF-E5B3-4292-BB78-5A83017C237E}" srcId="{32D25FE1-CA7C-4838-BC0D-4A119244C237}" destId="{DA0E5865-E9F5-4727-9038-E1D22C3BA034}" srcOrd="2" destOrd="0" parTransId="{37B8D3BF-946C-4A14-B311-B1E5D636885E}" sibTransId="{2E0F3887-2120-4975-AA1B-A573085F6D1B}"/>
    <dgm:cxn modelId="{3D7AEDCA-1C2F-4B99-A53D-64DC301FB037}" type="presParOf" srcId="{CFDF88D0-7333-472A-BAE1-A88A06392003}" destId="{BCDFDD8D-024C-4AE7-8389-8CCD8A05C4F7}" srcOrd="0" destOrd="0" presId="urn:microsoft.com/office/officeart/2018/2/layout/IconVerticalSolidList"/>
    <dgm:cxn modelId="{191E5EF6-70CA-41EA-A53B-905EFBF18C79}" type="presParOf" srcId="{BCDFDD8D-024C-4AE7-8389-8CCD8A05C4F7}" destId="{FEA84D17-155C-4A7D-B5FE-6DDE67F5DDBA}" srcOrd="0" destOrd="0" presId="urn:microsoft.com/office/officeart/2018/2/layout/IconVerticalSolidList"/>
    <dgm:cxn modelId="{3E80D27E-EF37-4226-B166-64F1B156DE8E}" type="presParOf" srcId="{BCDFDD8D-024C-4AE7-8389-8CCD8A05C4F7}" destId="{54899E68-CA41-448E-B5F6-4C6835962695}" srcOrd="1" destOrd="0" presId="urn:microsoft.com/office/officeart/2018/2/layout/IconVerticalSolidList"/>
    <dgm:cxn modelId="{54F44EF6-FC4B-43B4-B8C2-5642C6851063}" type="presParOf" srcId="{BCDFDD8D-024C-4AE7-8389-8CCD8A05C4F7}" destId="{3762AEEC-9D27-4707-8E7E-E5D02C9D1332}" srcOrd="2" destOrd="0" presId="urn:microsoft.com/office/officeart/2018/2/layout/IconVerticalSolidList"/>
    <dgm:cxn modelId="{4123223D-901D-4BDA-A1AC-7DCBBCA35E95}" type="presParOf" srcId="{BCDFDD8D-024C-4AE7-8389-8CCD8A05C4F7}" destId="{84274159-67A2-4FE5-A1F4-781C90B1FBFC}" srcOrd="3" destOrd="0" presId="urn:microsoft.com/office/officeart/2018/2/layout/IconVerticalSolidList"/>
    <dgm:cxn modelId="{33AB00C0-C7D0-4BDF-AEBD-0CFFE005B322}" type="presParOf" srcId="{CFDF88D0-7333-472A-BAE1-A88A06392003}" destId="{A61496EA-CF81-415D-B3B0-F78164259DD7}" srcOrd="1" destOrd="0" presId="urn:microsoft.com/office/officeart/2018/2/layout/IconVerticalSolidList"/>
    <dgm:cxn modelId="{78AFD3D3-322B-4B6C-BF6A-AE265ABD5BBE}" type="presParOf" srcId="{CFDF88D0-7333-472A-BAE1-A88A06392003}" destId="{25028179-2E38-4681-B04D-531838D2DA18}" srcOrd="2" destOrd="0" presId="urn:microsoft.com/office/officeart/2018/2/layout/IconVerticalSolidList"/>
    <dgm:cxn modelId="{FF8B3636-BE04-48D9-8992-435EE7840696}" type="presParOf" srcId="{25028179-2E38-4681-B04D-531838D2DA18}" destId="{9CFE9FF1-3B28-44F1-A12E-4C6E9E36F8D9}" srcOrd="0" destOrd="0" presId="urn:microsoft.com/office/officeart/2018/2/layout/IconVerticalSolidList"/>
    <dgm:cxn modelId="{8A2F1B90-653A-41DC-8C39-EE85388C7DF2}" type="presParOf" srcId="{25028179-2E38-4681-B04D-531838D2DA18}" destId="{26ECE218-DA20-4857-BFF8-6330B496ECA3}" srcOrd="1" destOrd="0" presId="urn:microsoft.com/office/officeart/2018/2/layout/IconVerticalSolidList"/>
    <dgm:cxn modelId="{847D427F-EC24-4309-A242-0C1545960C75}" type="presParOf" srcId="{25028179-2E38-4681-B04D-531838D2DA18}" destId="{F0D63FA5-817E-4896-8C92-EDAFEE57DDEB}" srcOrd="2" destOrd="0" presId="urn:microsoft.com/office/officeart/2018/2/layout/IconVerticalSolidList"/>
    <dgm:cxn modelId="{C6CDA6AF-F544-417E-BB92-A05D4005FEC3}" type="presParOf" srcId="{25028179-2E38-4681-B04D-531838D2DA18}" destId="{17157113-0147-41DA-8F61-FE284E858BA4}" srcOrd="3" destOrd="0" presId="urn:microsoft.com/office/officeart/2018/2/layout/IconVerticalSolidList"/>
    <dgm:cxn modelId="{9F905BFD-E7FF-4298-BACE-C2DCA476C6F8}" type="presParOf" srcId="{CFDF88D0-7333-472A-BAE1-A88A06392003}" destId="{6A3A78FB-7835-4831-BF98-BB634F1F9312}" srcOrd="3" destOrd="0" presId="urn:microsoft.com/office/officeart/2018/2/layout/IconVerticalSolidList"/>
    <dgm:cxn modelId="{588269BC-B221-465C-B036-5E0DBE94C7C7}" type="presParOf" srcId="{CFDF88D0-7333-472A-BAE1-A88A06392003}" destId="{178BF1F4-AA65-4D3B-8431-D6AE5C68CA6F}" srcOrd="4" destOrd="0" presId="urn:microsoft.com/office/officeart/2018/2/layout/IconVerticalSolidList"/>
    <dgm:cxn modelId="{821153F3-0949-421A-BA2F-07C155C2E086}" type="presParOf" srcId="{178BF1F4-AA65-4D3B-8431-D6AE5C68CA6F}" destId="{D660073D-12CE-4188-B3DE-346B23504BC3}" srcOrd="0" destOrd="0" presId="urn:microsoft.com/office/officeart/2018/2/layout/IconVerticalSolidList"/>
    <dgm:cxn modelId="{C7FA507A-B2D9-46C6-9820-097A2740FBAA}" type="presParOf" srcId="{178BF1F4-AA65-4D3B-8431-D6AE5C68CA6F}" destId="{BBDCA520-905C-4BF1-B51C-C0E656A8E029}" srcOrd="1" destOrd="0" presId="urn:microsoft.com/office/officeart/2018/2/layout/IconVerticalSolidList"/>
    <dgm:cxn modelId="{99A4926D-F557-4F80-9C4C-053BCF43A36E}" type="presParOf" srcId="{178BF1F4-AA65-4D3B-8431-D6AE5C68CA6F}" destId="{EC6A992E-C11D-4128-9B30-789734AF2086}" srcOrd="2" destOrd="0" presId="urn:microsoft.com/office/officeart/2018/2/layout/IconVerticalSolidList"/>
    <dgm:cxn modelId="{228351A7-8C58-41FD-83AE-9FC87E53F30F}" type="presParOf" srcId="{178BF1F4-AA65-4D3B-8431-D6AE5C68CA6F}" destId="{592201E3-7766-4ECF-B58F-2B9BFE989E58}" srcOrd="3" destOrd="0" presId="urn:microsoft.com/office/officeart/2018/2/layout/IconVerticalSolidList"/>
    <dgm:cxn modelId="{B011820B-4568-4543-B2A9-0B7CEF72DBE5}" type="presParOf" srcId="{CFDF88D0-7333-472A-BAE1-A88A06392003}" destId="{AC1A036B-E3AC-4CFA-ABA0-B94CF0A1F0B8}" srcOrd="5" destOrd="0" presId="urn:microsoft.com/office/officeart/2018/2/layout/IconVerticalSolidList"/>
    <dgm:cxn modelId="{D6DCD006-6F45-44A9-B17C-2BA3E95B1D96}" type="presParOf" srcId="{CFDF88D0-7333-472A-BAE1-A88A06392003}" destId="{651B04BE-4C03-4DE1-ABA6-4B88EF2F118B}" srcOrd="6" destOrd="0" presId="urn:microsoft.com/office/officeart/2018/2/layout/IconVerticalSolidList"/>
    <dgm:cxn modelId="{A20115C2-A1DF-4EFE-9B14-D762E2CC9FB3}" type="presParOf" srcId="{651B04BE-4C03-4DE1-ABA6-4B88EF2F118B}" destId="{36A9344C-031C-49EF-B964-7EB225E87270}" srcOrd="0" destOrd="0" presId="urn:microsoft.com/office/officeart/2018/2/layout/IconVerticalSolidList"/>
    <dgm:cxn modelId="{85AB26B4-4867-44CB-98CD-226A26A9AEA6}" type="presParOf" srcId="{651B04BE-4C03-4DE1-ABA6-4B88EF2F118B}" destId="{85DA4772-A680-49D9-B8AE-133B09E2A6B4}" srcOrd="1" destOrd="0" presId="urn:microsoft.com/office/officeart/2018/2/layout/IconVerticalSolidList"/>
    <dgm:cxn modelId="{76C83D25-501E-4241-A08F-EB727F5304BF}" type="presParOf" srcId="{651B04BE-4C03-4DE1-ABA6-4B88EF2F118B}" destId="{5E71992E-07C7-4312-BA53-C7C600B15EE0}" srcOrd="2" destOrd="0" presId="urn:microsoft.com/office/officeart/2018/2/layout/IconVerticalSolidList"/>
    <dgm:cxn modelId="{86548A5D-68AA-487F-94C7-433C12432D33}" type="presParOf" srcId="{651B04BE-4C03-4DE1-ABA6-4B88EF2F118B}" destId="{67BD559C-BFBF-4FCF-A1DA-E876FF30AA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7DCDF-12F9-422C-A5C2-E485987E7462}" type="doc">
      <dgm:prSet loTypeId="urn:microsoft.com/office/officeart/2018/2/layout/IconCircleList" loCatId="icon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0134506-7476-4942-B5E4-E2D51823275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Century Gothic"/>
            </a:rPr>
            <a:t>We have a positive behaviour policy</a:t>
          </a:r>
          <a:endParaRPr lang="en-US">
            <a:latin typeface="Century Gothic"/>
          </a:endParaRPr>
        </a:p>
      </dgm:t>
    </dgm:pt>
    <dgm:pt modelId="{17DEC985-9A79-4F99-B31F-4573E79293C7}" type="parTrans" cxnId="{C1FA6735-AD1E-4BC3-B0AF-1B3506591AD0}">
      <dgm:prSet/>
      <dgm:spPr/>
      <dgm:t>
        <a:bodyPr/>
        <a:lstStyle/>
        <a:p>
          <a:endParaRPr lang="en-US"/>
        </a:p>
      </dgm:t>
    </dgm:pt>
    <dgm:pt modelId="{762DA538-D28C-45BB-B52A-7F0C21793A30}" type="sibTrans" cxnId="{C1FA6735-AD1E-4BC3-B0AF-1B3506591A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EC37977-BE1D-40A2-835E-D80E57A99D14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>
              <a:latin typeface="Century Gothic"/>
            </a:rPr>
            <a:t>Children belong to a house and are rewarded with house points. </a:t>
          </a:r>
          <a:endParaRPr lang="en-US">
            <a:latin typeface="Century Gothic"/>
          </a:endParaRPr>
        </a:p>
      </dgm:t>
    </dgm:pt>
    <dgm:pt modelId="{3BDEFEC2-78E3-402D-88AE-6CB30A181049}" type="parTrans" cxnId="{C46B9406-DAC2-4A19-AFAB-F551C6A6326D}">
      <dgm:prSet/>
      <dgm:spPr/>
      <dgm:t>
        <a:bodyPr/>
        <a:lstStyle/>
        <a:p>
          <a:endParaRPr lang="en-US"/>
        </a:p>
      </dgm:t>
    </dgm:pt>
    <dgm:pt modelId="{1C370739-5D21-4CE7-BF29-F8E218D57F4A}" type="sibTrans" cxnId="{C46B9406-DAC2-4A19-AFAB-F551C6A6326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153FB35-C499-46F1-85B8-F437321ADE9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Century Gothic"/>
            </a:rPr>
            <a:t>We will also send positive postcards home</a:t>
          </a:r>
          <a:endParaRPr lang="en-US">
            <a:latin typeface="Century Gothic"/>
          </a:endParaRPr>
        </a:p>
      </dgm:t>
    </dgm:pt>
    <dgm:pt modelId="{F22994DA-63A7-4BD5-BE05-DF2BFADB1A88}" type="parTrans" cxnId="{D1A93666-1354-4FEC-932E-6F47F84F6A11}">
      <dgm:prSet/>
      <dgm:spPr/>
      <dgm:t>
        <a:bodyPr/>
        <a:lstStyle/>
        <a:p>
          <a:endParaRPr lang="en-US"/>
        </a:p>
      </dgm:t>
    </dgm:pt>
    <dgm:pt modelId="{537C25EF-6533-4484-A7CE-5D237FCB743C}" type="sibTrans" cxnId="{D1A93666-1354-4FEC-932E-6F47F84F6A1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6E0965E-7A65-4333-B1FB-1EB099B487B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Century Gothic"/>
            </a:rPr>
            <a:t>Weekly assemblies celebrate different achievements linked to our values and phrase that pays for the we</a:t>
          </a:r>
          <a:r>
            <a:rPr lang="en-GB"/>
            <a:t>ek.</a:t>
          </a:r>
          <a:endParaRPr lang="en-US"/>
        </a:p>
      </dgm:t>
    </dgm:pt>
    <dgm:pt modelId="{785185AA-8672-491C-ACDB-6D8EFB9FF4A9}" type="parTrans" cxnId="{22B70B7A-C0AA-4561-BD7A-F9FC69F3A826}">
      <dgm:prSet/>
      <dgm:spPr/>
      <dgm:t>
        <a:bodyPr/>
        <a:lstStyle/>
        <a:p>
          <a:endParaRPr lang="en-US"/>
        </a:p>
      </dgm:t>
    </dgm:pt>
    <dgm:pt modelId="{C8937866-2ACA-4CBA-8A18-843200BD8005}" type="sibTrans" cxnId="{22B70B7A-C0AA-4561-BD7A-F9FC69F3A826}">
      <dgm:prSet/>
      <dgm:spPr/>
      <dgm:t>
        <a:bodyPr/>
        <a:lstStyle/>
        <a:p>
          <a:endParaRPr lang="en-US"/>
        </a:p>
      </dgm:t>
    </dgm:pt>
    <dgm:pt modelId="{A0C4F750-905A-489D-8291-61D54741D2C2}" type="pres">
      <dgm:prSet presAssocID="{4777DCDF-12F9-422C-A5C2-E485987E7462}" presName="root" presStyleCnt="0">
        <dgm:presLayoutVars>
          <dgm:dir/>
          <dgm:resizeHandles val="exact"/>
        </dgm:presLayoutVars>
      </dgm:prSet>
      <dgm:spPr/>
    </dgm:pt>
    <dgm:pt modelId="{375CFBC6-BB15-4009-AB38-B789D1187069}" type="pres">
      <dgm:prSet presAssocID="{4777DCDF-12F9-422C-A5C2-E485987E7462}" presName="container" presStyleCnt="0">
        <dgm:presLayoutVars>
          <dgm:dir/>
          <dgm:resizeHandles val="exact"/>
        </dgm:presLayoutVars>
      </dgm:prSet>
      <dgm:spPr/>
    </dgm:pt>
    <dgm:pt modelId="{257D44F5-6993-4AF6-AAFD-F834251D17FA}" type="pres">
      <dgm:prSet presAssocID="{10134506-7476-4942-B5E4-E2D518232756}" presName="compNode" presStyleCnt="0"/>
      <dgm:spPr/>
    </dgm:pt>
    <dgm:pt modelId="{54339CEF-AC13-4F92-A945-BF4E635B3547}" type="pres">
      <dgm:prSet presAssocID="{10134506-7476-4942-B5E4-E2D518232756}" presName="iconBgRect" presStyleLbl="bgShp" presStyleIdx="0" presStyleCnt="4"/>
      <dgm:spPr/>
    </dgm:pt>
    <dgm:pt modelId="{E7ED0470-11C6-4730-BC4A-8A7F9953F2F9}" type="pres">
      <dgm:prSet presAssocID="{10134506-7476-4942-B5E4-E2D51823275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E5443109-4D12-4064-A750-6516D017B146}" type="pres">
      <dgm:prSet presAssocID="{10134506-7476-4942-B5E4-E2D518232756}" presName="spaceRect" presStyleCnt="0"/>
      <dgm:spPr/>
    </dgm:pt>
    <dgm:pt modelId="{5E56D514-5856-4227-9506-FC57F81810CA}" type="pres">
      <dgm:prSet presAssocID="{10134506-7476-4942-B5E4-E2D518232756}" presName="textRect" presStyleLbl="revTx" presStyleIdx="0" presStyleCnt="4">
        <dgm:presLayoutVars>
          <dgm:chMax val="1"/>
          <dgm:chPref val="1"/>
        </dgm:presLayoutVars>
      </dgm:prSet>
      <dgm:spPr/>
    </dgm:pt>
    <dgm:pt modelId="{53E2CE22-3E35-46AE-9A0A-62F344AD1846}" type="pres">
      <dgm:prSet presAssocID="{762DA538-D28C-45BB-B52A-7F0C21793A30}" presName="sibTrans" presStyleLbl="sibTrans2D1" presStyleIdx="0" presStyleCnt="0"/>
      <dgm:spPr/>
    </dgm:pt>
    <dgm:pt modelId="{5FE102D5-FC10-4ED7-9C2F-A2E1CB743B9D}" type="pres">
      <dgm:prSet presAssocID="{1EC37977-BE1D-40A2-835E-D80E57A99D14}" presName="compNode" presStyleCnt="0"/>
      <dgm:spPr/>
    </dgm:pt>
    <dgm:pt modelId="{64069A11-9204-427A-8478-3BAD22A875F4}" type="pres">
      <dgm:prSet presAssocID="{1EC37977-BE1D-40A2-835E-D80E57A99D14}" presName="iconBgRect" presStyleLbl="bgShp" presStyleIdx="1" presStyleCnt="4"/>
      <dgm:spPr/>
    </dgm:pt>
    <dgm:pt modelId="{6D373C1B-3A99-408C-870E-135EC25F14B6}" type="pres">
      <dgm:prSet presAssocID="{1EC37977-BE1D-40A2-835E-D80E57A99D1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45657C04-D542-4250-AE1A-C810374BEDBD}" type="pres">
      <dgm:prSet presAssocID="{1EC37977-BE1D-40A2-835E-D80E57A99D14}" presName="spaceRect" presStyleCnt="0"/>
      <dgm:spPr/>
    </dgm:pt>
    <dgm:pt modelId="{C6CBBF6D-A44B-46B8-A5FF-C9F3D1803CC4}" type="pres">
      <dgm:prSet presAssocID="{1EC37977-BE1D-40A2-835E-D80E57A99D14}" presName="textRect" presStyleLbl="revTx" presStyleIdx="1" presStyleCnt="4">
        <dgm:presLayoutVars>
          <dgm:chMax val="1"/>
          <dgm:chPref val="1"/>
        </dgm:presLayoutVars>
      </dgm:prSet>
      <dgm:spPr/>
    </dgm:pt>
    <dgm:pt modelId="{0478B900-9A8B-4109-B81F-1B2078DD93FA}" type="pres">
      <dgm:prSet presAssocID="{1C370739-5D21-4CE7-BF29-F8E218D57F4A}" presName="sibTrans" presStyleLbl="sibTrans2D1" presStyleIdx="0" presStyleCnt="0"/>
      <dgm:spPr/>
    </dgm:pt>
    <dgm:pt modelId="{CA97A6E9-B32C-4026-8C1B-7D3BEF7861A7}" type="pres">
      <dgm:prSet presAssocID="{B153FB35-C499-46F1-85B8-F437321ADE9C}" presName="compNode" presStyleCnt="0"/>
      <dgm:spPr/>
    </dgm:pt>
    <dgm:pt modelId="{8F046254-8F35-43B9-B98E-662DDA043728}" type="pres">
      <dgm:prSet presAssocID="{B153FB35-C499-46F1-85B8-F437321ADE9C}" presName="iconBgRect" presStyleLbl="bgShp" presStyleIdx="2" presStyleCnt="4"/>
      <dgm:spPr/>
    </dgm:pt>
    <dgm:pt modelId="{B5F3DDE6-94EF-4748-A382-B1C4C9B20146}" type="pres">
      <dgm:prSet presAssocID="{B153FB35-C499-46F1-85B8-F437321ADE9C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CAA6BE6A-0093-4708-BB19-375331F9DC57}" type="pres">
      <dgm:prSet presAssocID="{B153FB35-C499-46F1-85B8-F437321ADE9C}" presName="spaceRect" presStyleCnt="0"/>
      <dgm:spPr/>
    </dgm:pt>
    <dgm:pt modelId="{EC5F2C73-2691-453E-ADE3-57C7237F33DB}" type="pres">
      <dgm:prSet presAssocID="{B153FB35-C499-46F1-85B8-F437321ADE9C}" presName="textRect" presStyleLbl="revTx" presStyleIdx="2" presStyleCnt="4">
        <dgm:presLayoutVars>
          <dgm:chMax val="1"/>
          <dgm:chPref val="1"/>
        </dgm:presLayoutVars>
      </dgm:prSet>
      <dgm:spPr/>
    </dgm:pt>
    <dgm:pt modelId="{710BE336-449C-4BD9-B4A9-9879D26E17C5}" type="pres">
      <dgm:prSet presAssocID="{537C25EF-6533-4484-A7CE-5D237FCB743C}" presName="sibTrans" presStyleLbl="sibTrans2D1" presStyleIdx="0" presStyleCnt="0"/>
      <dgm:spPr/>
    </dgm:pt>
    <dgm:pt modelId="{DCEC14B9-DF98-48D0-99C6-EED8602FF30C}" type="pres">
      <dgm:prSet presAssocID="{86E0965E-7A65-4333-B1FB-1EB099B487BA}" presName="compNode" presStyleCnt="0"/>
      <dgm:spPr/>
    </dgm:pt>
    <dgm:pt modelId="{8F179CCE-4C0B-413B-9FA0-602AC08B29ED}" type="pres">
      <dgm:prSet presAssocID="{86E0965E-7A65-4333-B1FB-1EB099B487BA}" presName="iconBgRect" presStyleLbl="bgShp" presStyleIdx="3" presStyleCnt="4"/>
      <dgm:spPr/>
    </dgm:pt>
    <dgm:pt modelId="{44ABED3E-94A2-4930-B80B-118127FC1FA0}" type="pres">
      <dgm:prSet presAssocID="{86E0965E-7A65-4333-B1FB-1EB099B487B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00F8D2F1-E012-4CF5-895D-471A131F193A}" type="pres">
      <dgm:prSet presAssocID="{86E0965E-7A65-4333-B1FB-1EB099B487BA}" presName="spaceRect" presStyleCnt="0"/>
      <dgm:spPr/>
    </dgm:pt>
    <dgm:pt modelId="{8CC50B8D-C8E6-4A1A-883D-69BD2C3DA5B4}" type="pres">
      <dgm:prSet presAssocID="{86E0965E-7A65-4333-B1FB-1EB099B487B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46B9406-DAC2-4A19-AFAB-F551C6A6326D}" srcId="{4777DCDF-12F9-422C-A5C2-E485987E7462}" destId="{1EC37977-BE1D-40A2-835E-D80E57A99D14}" srcOrd="1" destOrd="0" parTransId="{3BDEFEC2-78E3-402D-88AE-6CB30A181049}" sibTransId="{1C370739-5D21-4CE7-BF29-F8E218D57F4A}"/>
    <dgm:cxn modelId="{75306D07-21CF-41EB-8C45-7AB9498F0D47}" type="presOf" srcId="{4777DCDF-12F9-422C-A5C2-E485987E7462}" destId="{A0C4F750-905A-489D-8291-61D54741D2C2}" srcOrd="0" destOrd="0" presId="urn:microsoft.com/office/officeart/2018/2/layout/IconCircleList"/>
    <dgm:cxn modelId="{C1FA6735-AD1E-4BC3-B0AF-1B3506591AD0}" srcId="{4777DCDF-12F9-422C-A5C2-E485987E7462}" destId="{10134506-7476-4942-B5E4-E2D518232756}" srcOrd="0" destOrd="0" parTransId="{17DEC985-9A79-4F99-B31F-4573E79293C7}" sibTransId="{762DA538-D28C-45BB-B52A-7F0C21793A30}"/>
    <dgm:cxn modelId="{77E0F062-930B-41BF-8CFE-ED17AF51D4E6}" type="presOf" srcId="{B153FB35-C499-46F1-85B8-F437321ADE9C}" destId="{EC5F2C73-2691-453E-ADE3-57C7237F33DB}" srcOrd="0" destOrd="0" presId="urn:microsoft.com/office/officeart/2018/2/layout/IconCircleList"/>
    <dgm:cxn modelId="{D1A93666-1354-4FEC-932E-6F47F84F6A11}" srcId="{4777DCDF-12F9-422C-A5C2-E485987E7462}" destId="{B153FB35-C499-46F1-85B8-F437321ADE9C}" srcOrd="2" destOrd="0" parTransId="{F22994DA-63A7-4BD5-BE05-DF2BFADB1A88}" sibTransId="{537C25EF-6533-4484-A7CE-5D237FCB743C}"/>
    <dgm:cxn modelId="{D3B0F54D-4ECE-48F9-9EFF-14AA33B094AC}" type="presOf" srcId="{10134506-7476-4942-B5E4-E2D518232756}" destId="{5E56D514-5856-4227-9506-FC57F81810CA}" srcOrd="0" destOrd="0" presId="urn:microsoft.com/office/officeart/2018/2/layout/IconCircleList"/>
    <dgm:cxn modelId="{22B70B7A-C0AA-4561-BD7A-F9FC69F3A826}" srcId="{4777DCDF-12F9-422C-A5C2-E485987E7462}" destId="{86E0965E-7A65-4333-B1FB-1EB099B487BA}" srcOrd="3" destOrd="0" parTransId="{785185AA-8672-491C-ACDB-6D8EFB9FF4A9}" sibTransId="{C8937866-2ACA-4CBA-8A18-843200BD8005}"/>
    <dgm:cxn modelId="{68E0268A-A78D-443D-BC34-47B0CB70443D}" type="presOf" srcId="{1EC37977-BE1D-40A2-835E-D80E57A99D14}" destId="{C6CBBF6D-A44B-46B8-A5FF-C9F3D1803CC4}" srcOrd="0" destOrd="0" presId="urn:microsoft.com/office/officeart/2018/2/layout/IconCircleList"/>
    <dgm:cxn modelId="{B5028A8C-3614-474E-B790-BE0EDEC8AC6A}" type="presOf" srcId="{537C25EF-6533-4484-A7CE-5D237FCB743C}" destId="{710BE336-449C-4BD9-B4A9-9879D26E17C5}" srcOrd="0" destOrd="0" presId="urn:microsoft.com/office/officeart/2018/2/layout/IconCircleList"/>
    <dgm:cxn modelId="{13CAC1A7-C277-4BF3-8CB5-F3D91F053788}" type="presOf" srcId="{86E0965E-7A65-4333-B1FB-1EB099B487BA}" destId="{8CC50B8D-C8E6-4A1A-883D-69BD2C3DA5B4}" srcOrd="0" destOrd="0" presId="urn:microsoft.com/office/officeart/2018/2/layout/IconCircleList"/>
    <dgm:cxn modelId="{CDF159D1-394A-4B75-9DDE-F030EA79AE2A}" type="presOf" srcId="{762DA538-D28C-45BB-B52A-7F0C21793A30}" destId="{53E2CE22-3E35-46AE-9A0A-62F344AD1846}" srcOrd="0" destOrd="0" presId="urn:microsoft.com/office/officeart/2018/2/layout/IconCircleList"/>
    <dgm:cxn modelId="{E03568EF-9DFB-4B4F-97EB-D2EA137C6D0A}" type="presOf" srcId="{1C370739-5D21-4CE7-BF29-F8E218D57F4A}" destId="{0478B900-9A8B-4109-B81F-1B2078DD93FA}" srcOrd="0" destOrd="0" presId="urn:microsoft.com/office/officeart/2018/2/layout/IconCircleList"/>
    <dgm:cxn modelId="{810AFE0E-E665-4197-99EA-A2C74D3107E6}" type="presParOf" srcId="{A0C4F750-905A-489D-8291-61D54741D2C2}" destId="{375CFBC6-BB15-4009-AB38-B789D1187069}" srcOrd="0" destOrd="0" presId="urn:microsoft.com/office/officeart/2018/2/layout/IconCircleList"/>
    <dgm:cxn modelId="{E9CAEA83-34CC-4767-9E2B-BAA4936F6B75}" type="presParOf" srcId="{375CFBC6-BB15-4009-AB38-B789D1187069}" destId="{257D44F5-6993-4AF6-AAFD-F834251D17FA}" srcOrd="0" destOrd="0" presId="urn:microsoft.com/office/officeart/2018/2/layout/IconCircleList"/>
    <dgm:cxn modelId="{796FD9AA-4267-4026-8F68-DCE06D1B6FFE}" type="presParOf" srcId="{257D44F5-6993-4AF6-AAFD-F834251D17FA}" destId="{54339CEF-AC13-4F92-A945-BF4E635B3547}" srcOrd="0" destOrd="0" presId="urn:microsoft.com/office/officeart/2018/2/layout/IconCircleList"/>
    <dgm:cxn modelId="{5E2F5973-341A-45F0-A8BB-2694673045B3}" type="presParOf" srcId="{257D44F5-6993-4AF6-AAFD-F834251D17FA}" destId="{E7ED0470-11C6-4730-BC4A-8A7F9953F2F9}" srcOrd="1" destOrd="0" presId="urn:microsoft.com/office/officeart/2018/2/layout/IconCircleList"/>
    <dgm:cxn modelId="{7B1314CD-763D-4D46-8000-F7AE4614C34B}" type="presParOf" srcId="{257D44F5-6993-4AF6-AAFD-F834251D17FA}" destId="{E5443109-4D12-4064-A750-6516D017B146}" srcOrd="2" destOrd="0" presId="urn:microsoft.com/office/officeart/2018/2/layout/IconCircleList"/>
    <dgm:cxn modelId="{819BCDA0-8404-4C3C-8464-D3C20C22584B}" type="presParOf" srcId="{257D44F5-6993-4AF6-AAFD-F834251D17FA}" destId="{5E56D514-5856-4227-9506-FC57F81810CA}" srcOrd="3" destOrd="0" presId="urn:microsoft.com/office/officeart/2018/2/layout/IconCircleList"/>
    <dgm:cxn modelId="{8D8B6204-0CD1-4595-ABAC-69A23BDBBE76}" type="presParOf" srcId="{375CFBC6-BB15-4009-AB38-B789D1187069}" destId="{53E2CE22-3E35-46AE-9A0A-62F344AD1846}" srcOrd="1" destOrd="0" presId="urn:microsoft.com/office/officeart/2018/2/layout/IconCircleList"/>
    <dgm:cxn modelId="{9083A36D-099A-4756-9F37-96D4B0AF49B1}" type="presParOf" srcId="{375CFBC6-BB15-4009-AB38-B789D1187069}" destId="{5FE102D5-FC10-4ED7-9C2F-A2E1CB743B9D}" srcOrd="2" destOrd="0" presId="urn:microsoft.com/office/officeart/2018/2/layout/IconCircleList"/>
    <dgm:cxn modelId="{55071CEB-6193-4974-A6F6-E718E2954073}" type="presParOf" srcId="{5FE102D5-FC10-4ED7-9C2F-A2E1CB743B9D}" destId="{64069A11-9204-427A-8478-3BAD22A875F4}" srcOrd="0" destOrd="0" presId="urn:microsoft.com/office/officeart/2018/2/layout/IconCircleList"/>
    <dgm:cxn modelId="{DB16AFDA-E6F0-4481-8251-D528B97C9F70}" type="presParOf" srcId="{5FE102D5-FC10-4ED7-9C2F-A2E1CB743B9D}" destId="{6D373C1B-3A99-408C-870E-135EC25F14B6}" srcOrd="1" destOrd="0" presId="urn:microsoft.com/office/officeart/2018/2/layout/IconCircleList"/>
    <dgm:cxn modelId="{2B5FCCAC-875B-4AD3-B524-3479D77E9002}" type="presParOf" srcId="{5FE102D5-FC10-4ED7-9C2F-A2E1CB743B9D}" destId="{45657C04-D542-4250-AE1A-C810374BEDBD}" srcOrd="2" destOrd="0" presId="urn:microsoft.com/office/officeart/2018/2/layout/IconCircleList"/>
    <dgm:cxn modelId="{D11EE35D-DADA-4847-922C-8BCF9184D33A}" type="presParOf" srcId="{5FE102D5-FC10-4ED7-9C2F-A2E1CB743B9D}" destId="{C6CBBF6D-A44B-46B8-A5FF-C9F3D1803CC4}" srcOrd="3" destOrd="0" presId="urn:microsoft.com/office/officeart/2018/2/layout/IconCircleList"/>
    <dgm:cxn modelId="{80C35D16-5DAD-43A9-B78F-2F2CCF518E12}" type="presParOf" srcId="{375CFBC6-BB15-4009-AB38-B789D1187069}" destId="{0478B900-9A8B-4109-B81F-1B2078DD93FA}" srcOrd="3" destOrd="0" presId="urn:microsoft.com/office/officeart/2018/2/layout/IconCircleList"/>
    <dgm:cxn modelId="{152CB566-CFE3-42FC-9EFA-4CA565244D30}" type="presParOf" srcId="{375CFBC6-BB15-4009-AB38-B789D1187069}" destId="{CA97A6E9-B32C-4026-8C1B-7D3BEF7861A7}" srcOrd="4" destOrd="0" presId="urn:microsoft.com/office/officeart/2018/2/layout/IconCircleList"/>
    <dgm:cxn modelId="{F1F46B55-0E23-4AF5-9F1F-105CD9CF6257}" type="presParOf" srcId="{CA97A6E9-B32C-4026-8C1B-7D3BEF7861A7}" destId="{8F046254-8F35-43B9-B98E-662DDA043728}" srcOrd="0" destOrd="0" presId="urn:microsoft.com/office/officeart/2018/2/layout/IconCircleList"/>
    <dgm:cxn modelId="{A2FEF2B1-E33B-4B3A-9F77-B7317174A89D}" type="presParOf" srcId="{CA97A6E9-B32C-4026-8C1B-7D3BEF7861A7}" destId="{B5F3DDE6-94EF-4748-A382-B1C4C9B20146}" srcOrd="1" destOrd="0" presId="urn:microsoft.com/office/officeart/2018/2/layout/IconCircleList"/>
    <dgm:cxn modelId="{CFA2579C-C970-42CE-8E0C-CA1CE9CCE511}" type="presParOf" srcId="{CA97A6E9-B32C-4026-8C1B-7D3BEF7861A7}" destId="{CAA6BE6A-0093-4708-BB19-375331F9DC57}" srcOrd="2" destOrd="0" presId="urn:microsoft.com/office/officeart/2018/2/layout/IconCircleList"/>
    <dgm:cxn modelId="{3761EA33-8DA4-429A-9E76-14EF7F2A86DC}" type="presParOf" srcId="{CA97A6E9-B32C-4026-8C1B-7D3BEF7861A7}" destId="{EC5F2C73-2691-453E-ADE3-57C7237F33DB}" srcOrd="3" destOrd="0" presId="urn:microsoft.com/office/officeart/2018/2/layout/IconCircleList"/>
    <dgm:cxn modelId="{11CF8A56-2B16-45ED-85A0-FECC726678A0}" type="presParOf" srcId="{375CFBC6-BB15-4009-AB38-B789D1187069}" destId="{710BE336-449C-4BD9-B4A9-9879D26E17C5}" srcOrd="5" destOrd="0" presId="urn:microsoft.com/office/officeart/2018/2/layout/IconCircleList"/>
    <dgm:cxn modelId="{CA5EA6B4-DC76-4233-97B3-77527E94873D}" type="presParOf" srcId="{375CFBC6-BB15-4009-AB38-B789D1187069}" destId="{DCEC14B9-DF98-48D0-99C6-EED8602FF30C}" srcOrd="6" destOrd="0" presId="urn:microsoft.com/office/officeart/2018/2/layout/IconCircleList"/>
    <dgm:cxn modelId="{7B6C6273-F7FE-40E8-A9C5-F565E73612EB}" type="presParOf" srcId="{DCEC14B9-DF98-48D0-99C6-EED8602FF30C}" destId="{8F179CCE-4C0B-413B-9FA0-602AC08B29ED}" srcOrd="0" destOrd="0" presId="urn:microsoft.com/office/officeart/2018/2/layout/IconCircleList"/>
    <dgm:cxn modelId="{F7669126-00D8-4144-9CE2-099438FFD06B}" type="presParOf" srcId="{DCEC14B9-DF98-48D0-99C6-EED8602FF30C}" destId="{44ABED3E-94A2-4930-B80B-118127FC1FA0}" srcOrd="1" destOrd="0" presId="urn:microsoft.com/office/officeart/2018/2/layout/IconCircleList"/>
    <dgm:cxn modelId="{75DFF3CB-79F3-493B-B0E2-229101D4A889}" type="presParOf" srcId="{DCEC14B9-DF98-48D0-99C6-EED8602FF30C}" destId="{00F8D2F1-E012-4CF5-895D-471A131F193A}" srcOrd="2" destOrd="0" presId="urn:microsoft.com/office/officeart/2018/2/layout/IconCircleList"/>
    <dgm:cxn modelId="{9E4C81D4-33CE-42FD-8ACA-DFE473F09E4E}" type="presParOf" srcId="{DCEC14B9-DF98-48D0-99C6-EED8602FF30C}" destId="{8CC50B8D-C8E6-4A1A-883D-69BD2C3DA5B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84D17-155C-4A7D-B5FE-6DDE67F5DDBA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99E68-CA41-448E-B5F6-4C6835962695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274159-67A2-4FE5-A1F4-781C90B1FBFC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Century Gothic"/>
            </a:rPr>
            <a:t>Children will take part in a morning activity when they first come in. This will be based around maths.</a:t>
          </a:r>
          <a:endParaRPr lang="en-US" sz="1800" kern="1200" dirty="0">
            <a:latin typeface="Century Gothic"/>
          </a:endParaRPr>
        </a:p>
      </dsp:txBody>
      <dsp:txXfrm>
        <a:off x="1357965" y="2319"/>
        <a:ext cx="4887299" cy="1175727"/>
      </dsp:txXfrm>
    </dsp:sp>
    <dsp:sp modelId="{9CFE9FF1-3B28-44F1-A12E-4C6E9E36F8D9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CE218-DA20-4857-BFF8-6330B496ECA3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157113-0147-41DA-8F61-FE284E858BA4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Century Gothic"/>
            </a:rPr>
            <a:t>The morning will include Maths, Handwriting, Phonics and English sessions </a:t>
          </a:r>
          <a:r>
            <a:rPr lang="en-GB" sz="1800" kern="1200" dirty="0">
              <a:latin typeface="Century Gothic" panose="020B0502020202020204" pitchFamily="34" charset="0"/>
            </a:rPr>
            <a:t>as well as provision based activities.</a:t>
          </a:r>
          <a:r>
            <a:rPr lang="en-GB" sz="1800" kern="1200" dirty="0">
              <a:latin typeface="Century Gothic"/>
            </a:rPr>
            <a:t>.</a:t>
          </a:r>
          <a:endParaRPr lang="en-US" sz="1800" kern="1200" dirty="0">
            <a:latin typeface="Century Gothic"/>
          </a:endParaRPr>
        </a:p>
      </dsp:txBody>
      <dsp:txXfrm>
        <a:off x="1357965" y="1471979"/>
        <a:ext cx="4887299" cy="1175727"/>
      </dsp:txXfrm>
    </dsp:sp>
    <dsp:sp modelId="{D660073D-12CE-4188-B3DE-346B23504BC3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CA520-905C-4BF1-B51C-C0E656A8E029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201E3-7766-4ECF-B58F-2B9BFE989E58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Century Gothic"/>
            </a:rPr>
            <a:t>Children will go to lunch at 11:45 until 12:30pm.</a:t>
          </a:r>
          <a:endParaRPr lang="en-US" sz="1800" kern="1200" dirty="0">
            <a:latin typeface="Century Gothic"/>
          </a:endParaRPr>
        </a:p>
      </dsp:txBody>
      <dsp:txXfrm>
        <a:off x="1357965" y="2941639"/>
        <a:ext cx="4887299" cy="1175727"/>
      </dsp:txXfrm>
    </dsp:sp>
    <dsp:sp modelId="{36A9344C-031C-49EF-B964-7EB225E87270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A4772-A680-49D9-B8AE-133B09E2A6B4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D559C-BFBF-4FCF-A1DA-E876FF30AA7F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Century Gothic"/>
            </a:rPr>
            <a:t>Afternoon sessions will include Reading and topic sessions </a:t>
          </a:r>
          <a:r>
            <a:rPr lang="en-GB" sz="1800" kern="1200" dirty="0">
              <a:latin typeface="Century Gothic" panose="020B0502020202020204" pitchFamily="34" charset="0"/>
            </a:rPr>
            <a:t>as well as provision based activities.</a:t>
          </a:r>
          <a:r>
            <a:rPr lang="en-GB" sz="1800" kern="1200" dirty="0"/>
            <a:t>.</a:t>
          </a:r>
          <a:endParaRPr lang="en-US" sz="1800" kern="1200" dirty="0"/>
        </a:p>
      </dsp:txBody>
      <dsp:txXfrm>
        <a:off x="1357965" y="4411299"/>
        <a:ext cx="4887299" cy="1175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39CEF-AC13-4F92-A945-BF4E635B3547}">
      <dsp:nvSpPr>
        <dsp:cNvPr id="0" name=""/>
        <dsp:cNvSpPr/>
      </dsp:nvSpPr>
      <dsp:spPr>
        <a:xfrm>
          <a:off x="289845" y="502354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ED0470-11C6-4730-BC4A-8A7F9953F2F9}">
      <dsp:nvSpPr>
        <dsp:cNvPr id="0" name=""/>
        <dsp:cNvSpPr/>
      </dsp:nvSpPr>
      <dsp:spPr>
        <a:xfrm>
          <a:off x="578788" y="791297"/>
          <a:ext cx="798033" cy="79803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6D514-5856-4227-9506-FC57F81810CA}">
      <dsp:nvSpPr>
        <dsp:cNvPr id="0" name=""/>
        <dsp:cNvSpPr/>
      </dsp:nvSpPr>
      <dsp:spPr>
        <a:xfrm>
          <a:off x="1960605" y="502354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>
              <a:latin typeface="Century Gothic"/>
            </a:rPr>
            <a:t>We have a positive behaviour policy</a:t>
          </a:r>
          <a:endParaRPr lang="en-US" sz="1700" kern="1200">
            <a:latin typeface="Century Gothic"/>
          </a:endParaRPr>
        </a:p>
      </dsp:txBody>
      <dsp:txXfrm>
        <a:off x="1960605" y="502354"/>
        <a:ext cx="3243239" cy="1375920"/>
      </dsp:txXfrm>
    </dsp:sp>
    <dsp:sp modelId="{64069A11-9204-427A-8478-3BAD22A875F4}">
      <dsp:nvSpPr>
        <dsp:cNvPr id="0" name=""/>
        <dsp:cNvSpPr/>
      </dsp:nvSpPr>
      <dsp:spPr>
        <a:xfrm>
          <a:off x="5768955" y="502354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73C1B-3A99-408C-870E-135EC25F14B6}">
      <dsp:nvSpPr>
        <dsp:cNvPr id="0" name=""/>
        <dsp:cNvSpPr/>
      </dsp:nvSpPr>
      <dsp:spPr>
        <a:xfrm>
          <a:off x="6057898" y="791297"/>
          <a:ext cx="798033" cy="79803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BBF6D-A44B-46B8-A5FF-C9F3D1803CC4}">
      <dsp:nvSpPr>
        <dsp:cNvPr id="0" name=""/>
        <dsp:cNvSpPr/>
      </dsp:nvSpPr>
      <dsp:spPr>
        <a:xfrm>
          <a:off x="7439715" y="502354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>
              <a:latin typeface="Century Gothic"/>
            </a:rPr>
            <a:t>Children belong to a house and are rewarded with house points. </a:t>
          </a:r>
          <a:endParaRPr lang="en-US" sz="1700" kern="1200">
            <a:latin typeface="Century Gothic"/>
          </a:endParaRPr>
        </a:p>
      </dsp:txBody>
      <dsp:txXfrm>
        <a:off x="7439715" y="502354"/>
        <a:ext cx="3243239" cy="1375920"/>
      </dsp:txXfrm>
    </dsp:sp>
    <dsp:sp modelId="{8F046254-8F35-43B9-B98E-662DDA043728}">
      <dsp:nvSpPr>
        <dsp:cNvPr id="0" name=""/>
        <dsp:cNvSpPr/>
      </dsp:nvSpPr>
      <dsp:spPr>
        <a:xfrm>
          <a:off x="289845" y="2647688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F3DDE6-94EF-4748-A382-B1C4C9B20146}">
      <dsp:nvSpPr>
        <dsp:cNvPr id="0" name=""/>
        <dsp:cNvSpPr/>
      </dsp:nvSpPr>
      <dsp:spPr>
        <a:xfrm>
          <a:off x="578788" y="2936631"/>
          <a:ext cx="798033" cy="79803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F2C73-2691-453E-ADE3-57C7237F33DB}">
      <dsp:nvSpPr>
        <dsp:cNvPr id="0" name=""/>
        <dsp:cNvSpPr/>
      </dsp:nvSpPr>
      <dsp:spPr>
        <a:xfrm>
          <a:off x="1960605" y="2647688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>
              <a:latin typeface="Century Gothic"/>
            </a:rPr>
            <a:t>We will also send positive postcards home</a:t>
          </a:r>
          <a:endParaRPr lang="en-US" sz="1700" kern="1200">
            <a:latin typeface="Century Gothic"/>
          </a:endParaRPr>
        </a:p>
      </dsp:txBody>
      <dsp:txXfrm>
        <a:off x="1960605" y="2647688"/>
        <a:ext cx="3243239" cy="1375920"/>
      </dsp:txXfrm>
    </dsp:sp>
    <dsp:sp modelId="{8F179CCE-4C0B-413B-9FA0-602AC08B29ED}">
      <dsp:nvSpPr>
        <dsp:cNvPr id="0" name=""/>
        <dsp:cNvSpPr/>
      </dsp:nvSpPr>
      <dsp:spPr>
        <a:xfrm>
          <a:off x="5768955" y="2647688"/>
          <a:ext cx="1375920" cy="13759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ABED3E-94A2-4930-B80B-118127FC1FA0}">
      <dsp:nvSpPr>
        <dsp:cNvPr id="0" name=""/>
        <dsp:cNvSpPr/>
      </dsp:nvSpPr>
      <dsp:spPr>
        <a:xfrm>
          <a:off x="6057898" y="2936631"/>
          <a:ext cx="798033" cy="79803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50B8D-C8E6-4A1A-883D-69BD2C3DA5B4}">
      <dsp:nvSpPr>
        <dsp:cNvPr id="0" name=""/>
        <dsp:cNvSpPr/>
      </dsp:nvSpPr>
      <dsp:spPr>
        <a:xfrm>
          <a:off x="7439715" y="2647688"/>
          <a:ext cx="3243239" cy="137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>
              <a:latin typeface="Century Gothic"/>
            </a:rPr>
            <a:t>Weekly assemblies celebrate different achievements linked to our values and phrase that pays for the we</a:t>
          </a:r>
          <a:r>
            <a:rPr lang="en-GB" sz="1700" kern="1200"/>
            <a:t>ek.</a:t>
          </a:r>
          <a:endParaRPr lang="en-US" sz="1700" kern="1200"/>
        </a:p>
      </dsp:txBody>
      <dsp:txXfrm>
        <a:off x="7439715" y="2647688"/>
        <a:ext cx="3243239" cy="137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8124D-5858-4695-889A-4AA646303BA8}" type="datetimeFigureOut">
              <a:t>9/9/2026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78B7B-DECC-43BD-B29B-21058C30E1B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329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4713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D064A-B759-4632-95B9-16EC7C1B515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273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06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983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05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15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34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33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89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42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29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90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907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91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32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33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37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95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41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16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8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43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71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28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788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9331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8141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137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81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7882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7871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141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1784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25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137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45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5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30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38D5E-59B0-4903-87E5-03DD695CB387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B3E9C-340A-4502-B6A1-E28661A4C8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01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arents.fft.org.uk/" TargetMode="External"/><Relationship Id="rId2" Type="http://schemas.openxmlformats.org/officeDocument/2006/relationships/hyperlink" Target="https://www.purplemash.com/sch/thornton-bd13#/" TargetMode="Externa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663302B0-7A41-480B-921B-7D395B4E2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rawing of a train on a bridge&#10;&#10;Description automatically generated">
            <a:extLst>
              <a:ext uri="{FF2B5EF4-FFF2-40B4-BE49-F238E27FC236}">
                <a16:creationId xmlns:a16="http://schemas.microsoft.com/office/drawing/2014/main" id="{0BC519BE-8EC7-4221-79C8-8A98EF946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592" y="3435716"/>
            <a:ext cx="4014407" cy="3422283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8D134EE-F489-081D-8AC0-8B0F7B57C4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09" b="34298"/>
          <a:stretch/>
        </p:blipFill>
        <p:spPr>
          <a:xfrm>
            <a:off x="6902448" y="-1"/>
            <a:ext cx="5289546" cy="2975319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4E94261F-1ED3-4E90-88E6-134791440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>
                  <a:alpha val="40000"/>
                </a:schemeClr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8043" y="590062"/>
            <a:ext cx="6643803" cy="2838938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chemeClr val="bg1"/>
                </a:solidFill>
              </a:rPr>
              <a:t> </a:t>
            </a:r>
            <a:r>
              <a:rPr lang="en-GB" sz="4000">
                <a:solidFill>
                  <a:schemeClr val="bg1"/>
                </a:solidFill>
                <a:latin typeface="Century Gothic" panose="020B0502020202020204" pitchFamily="34" charset="0"/>
              </a:rPr>
              <a:t>Expectations 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8043" y="3739764"/>
            <a:ext cx="5324405" cy="11981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Year 1 </a:t>
            </a:r>
          </a:p>
        </p:txBody>
      </p:sp>
      <p:sp>
        <p:nvSpPr>
          <p:cNvPr id="9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776" y="971489"/>
            <a:ext cx="6190412" cy="1182927"/>
          </a:xfrm>
        </p:spPr>
        <p:txBody>
          <a:bodyPr anchor="b">
            <a:normAutofit/>
          </a:bodyPr>
          <a:lstStyle/>
          <a:p>
            <a:r>
              <a:rPr lang="en-GB" sz="5400" u="sng" dirty="0">
                <a:latin typeface="Century Gothic"/>
              </a:rPr>
              <a:t>The Year 1 Team</a:t>
            </a:r>
            <a:endParaRPr lang="en-GB" sz="5400" u="sng" dirty="0">
              <a:latin typeface="Century Gothic" panose="020B0502020202020204" pitchFamily="34" charset="0"/>
            </a:endParaRPr>
          </a:p>
        </p:txBody>
      </p:sp>
      <p:cxnSp>
        <p:nvCxnSpPr>
          <p:cNvPr id="46" name="!!Straight Connector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776" y="2829330"/>
            <a:ext cx="6190412" cy="33444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800" b="1" dirty="0">
                <a:latin typeface="Century Gothic"/>
              </a:rPr>
              <a:t>1RH: </a:t>
            </a:r>
            <a:endParaRPr lang="en-US" b="1" dirty="0"/>
          </a:p>
          <a:p>
            <a:r>
              <a:rPr lang="en-GB" sz="1800" dirty="0">
                <a:latin typeface="Century Gothic"/>
              </a:rPr>
              <a:t>Miss Ross/Mrs Humphrey (Teachers)</a:t>
            </a:r>
          </a:p>
          <a:p>
            <a:r>
              <a:rPr lang="en-US" sz="1800" dirty="0" err="1">
                <a:latin typeface="Century Gothic"/>
              </a:rPr>
              <a:t>Mrs</a:t>
            </a:r>
            <a:r>
              <a:rPr lang="en-US" sz="1800" dirty="0">
                <a:latin typeface="Century Gothic"/>
              </a:rPr>
              <a:t> Duffy</a:t>
            </a:r>
            <a:endParaRPr lang="en-US" dirty="0"/>
          </a:p>
          <a:p>
            <a:pPr marL="0" indent="0">
              <a:buNone/>
            </a:pPr>
            <a:r>
              <a:rPr lang="en-US" sz="1800" b="1" dirty="0">
                <a:latin typeface="Century Gothic"/>
              </a:rPr>
              <a:t>1R: </a:t>
            </a:r>
          </a:p>
          <a:p>
            <a:r>
              <a:rPr lang="en-US" sz="1800" dirty="0">
                <a:latin typeface="Century Gothic"/>
              </a:rPr>
              <a:t> </a:t>
            </a:r>
            <a:r>
              <a:rPr lang="en-US" sz="1800" dirty="0" err="1">
                <a:latin typeface="Century Gothic"/>
              </a:rPr>
              <a:t>Mrs</a:t>
            </a:r>
            <a:r>
              <a:rPr lang="en-US" sz="1800" dirty="0">
                <a:latin typeface="Century Gothic"/>
              </a:rPr>
              <a:t> Rice(Teacher)</a:t>
            </a:r>
          </a:p>
          <a:p>
            <a:r>
              <a:rPr lang="en-US" sz="1800" dirty="0" err="1">
                <a:latin typeface="Century Gothic"/>
              </a:rPr>
              <a:t>Mrs</a:t>
            </a:r>
            <a:r>
              <a:rPr lang="en-US" sz="1800" dirty="0">
                <a:latin typeface="Century Gothic"/>
              </a:rPr>
              <a:t> Nichols</a:t>
            </a:r>
          </a:p>
          <a:p>
            <a:pPr marL="0" indent="0">
              <a:buNone/>
            </a:pPr>
            <a:r>
              <a:rPr lang="en-US" sz="1800" b="1" dirty="0">
                <a:latin typeface="Century Gothic"/>
              </a:rPr>
              <a:t>PPA Cover</a:t>
            </a:r>
          </a:p>
          <a:p>
            <a:r>
              <a:rPr lang="en-US" sz="1800" dirty="0">
                <a:latin typeface="Century Gothic"/>
              </a:rPr>
              <a:t>Miss Brook</a:t>
            </a:r>
          </a:p>
          <a:p>
            <a:r>
              <a:rPr lang="en-US" sz="1800" dirty="0">
                <a:latin typeface="Century Gothic"/>
              </a:rPr>
              <a:t>Miss Townsend </a:t>
            </a:r>
          </a:p>
          <a:p>
            <a:endParaRPr lang="en-US" sz="1800" dirty="0">
              <a:latin typeface="Century Gothic"/>
            </a:endParaRPr>
          </a:p>
          <a:p>
            <a:pPr marL="0" indent="0">
              <a:buNone/>
            </a:pPr>
            <a:endParaRPr lang="en-US" sz="1800" dirty="0">
              <a:latin typeface="Century Gothic"/>
            </a:endParaRPr>
          </a:p>
        </p:txBody>
      </p:sp>
      <p:pic>
        <p:nvPicPr>
          <p:cNvPr id="4" name="Picture 4" descr="https://i.pinimg.com/736x/a7/66/63/a766634eac6dd810fe76d1d3d40d0a4a--spanish-class-le-mond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6" r="3855" b="-1"/>
          <a:stretch/>
        </p:blipFill>
        <p:spPr bwMode="auto">
          <a:xfrm>
            <a:off x="7451965" y="1665519"/>
            <a:ext cx="4267645" cy="4267645"/>
          </a:xfrm>
          <a:custGeom>
            <a:avLst/>
            <a:gdLst/>
            <a:ahLst/>
            <a:cxnLst/>
            <a:rect l="l" t="t" r="r" b="b"/>
            <a:pathLst>
              <a:path w="2457864" h="2457864">
                <a:moveTo>
                  <a:pt x="1228932" y="0"/>
                </a:moveTo>
                <a:cubicBezTo>
                  <a:pt x="1907652" y="0"/>
                  <a:pt x="2457864" y="550212"/>
                  <a:pt x="2457864" y="1228932"/>
                </a:cubicBezTo>
                <a:cubicBezTo>
                  <a:pt x="2457864" y="1907652"/>
                  <a:pt x="1907652" y="2457864"/>
                  <a:pt x="1228932" y="2457864"/>
                </a:cubicBezTo>
                <a:cubicBezTo>
                  <a:pt x="550212" y="2457864"/>
                  <a:pt x="0" y="1907652"/>
                  <a:pt x="0" y="1228932"/>
                </a:cubicBezTo>
                <a:cubicBezTo>
                  <a:pt x="0" y="550212"/>
                  <a:pt x="550212" y="0"/>
                  <a:pt x="1228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16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38163"/>
            <a:ext cx="3687491" cy="21063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200" u="sng"/>
              <a:t>Our Values </a:t>
            </a:r>
            <a:br>
              <a:rPr lang="en-US" sz="3200"/>
            </a:br>
            <a:r>
              <a:rPr lang="en-US" sz="3200"/>
              <a:t>Believe, Achieve, Succeed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1999" b="-1"/>
          <a:stretch/>
        </p:blipFill>
        <p:spPr>
          <a:xfrm>
            <a:off x="-2" y="10"/>
            <a:ext cx="12192002" cy="3428990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5EC81CC9-EAC3-3907-9268-3A583E3B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00" y="3401858"/>
            <a:ext cx="12207200" cy="123363"/>
            <a:chOff x="-5025" y="6737718"/>
            <a:chExt cx="12207200" cy="123363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65915B0-4647-B7BB-3CDF-D62A16FCB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A416CD1-48B0-ADCA-33F6-A12FBD9EE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4795636" y="3531440"/>
            <a:ext cx="7229179" cy="2171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latin typeface="Century Gothic"/>
              </a:rPr>
              <a:t>Throughout the school the TRAIN title will be displayed in classrooms and on displays and walls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>
              <a:latin typeface="Century Gothic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latin typeface="Century Gothic"/>
              </a:rPr>
              <a:t>T- Teamwork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latin typeface="Century Gothic"/>
              </a:rPr>
              <a:t>R – Respect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latin typeface="Century Gothic"/>
              </a:rPr>
              <a:t>A – Achievement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latin typeface="Century Gothic"/>
              </a:rPr>
              <a:t>I – Initiative 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latin typeface="Century Gothic"/>
              </a:rPr>
              <a:t>N – Nurturing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latin typeface="Century Gothic"/>
              </a:rPr>
              <a:t>We link our assemblies to or train values and as well as British values. This is also part of our character development. </a:t>
            </a:r>
          </a:p>
        </p:txBody>
      </p:sp>
    </p:spTree>
    <p:extLst>
      <p:ext uri="{BB962C8B-B14F-4D97-AF65-F5344CB8AC3E}">
        <p14:creationId xmlns:p14="http://schemas.microsoft.com/office/powerpoint/2010/main" val="1671560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14" name="Rectangle 2113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5" name="Oval 2114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Century Gothic"/>
              </a:rPr>
              <a:t>The School Day</a:t>
            </a:r>
            <a:endParaRPr lang="en-GB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116" name="Arc 2115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0" name="Oval 210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9" name="Content Placeholder 2"/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500" dirty="0">
                <a:latin typeface="Century Gothic" panose="020B0502020202020204" pitchFamily="34" charset="0"/>
              </a:rPr>
              <a:t>The school day starts at 8:45 am.</a:t>
            </a:r>
          </a:p>
          <a:p>
            <a:pPr>
              <a:lnSpc>
                <a:spcPct val="90000"/>
              </a:lnSpc>
            </a:pPr>
            <a:r>
              <a:rPr lang="en-GB" sz="2500" dirty="0">
                <a:latin typeface="Century Gothic" panose="020B0502020202020204" pitchFamily="34" charset="0"/>
              </a:rPr>
              <a:t>All children arrive and leave via cloakroom door.</a:t>
            </a:r>
          </a:p>
          <a:p>
            <a:pPr>
              <a:lnSpc>
                <a:spcPct val="90000"/>
              </a:lnSpc>
            </a:pPr>
            <a:r>
              <a:rPr lang="en-GB" sz="2500" dirty="0">
                <a:latin typeface="Century Gothic" panose="020B0502020202020204" pitchFamily="34" charset="0"/>
              </a:rPr>
              <a:t>Mornings – Maths, handwriting, phonics and English as well as provision based activities.</a:t>
            </a:r>
          </a:p>
          <a:p>
            <a:pPr>
              <a:lnSpc>
                <a:spcPct val="90000"/>
              </a:lnSpc>
            </a:pPr>
            <a:r>
              <a:rPr lang="en-GB" sz="2500" dirty="0">
                <a:latin typeface="Century Gothic" panose="020B0502020202020204" pitchFamily="34" charset="0"/>
              </a:rPr>
              <a:t>Afternoons – Reading and other curriculum subjects as well as provision based activities.</a:t>
            </a:r>
          </a:p>
          <a:p>
            <a:pPr>
              <a:lnSpc>
                <a:spcPct val="90000"/>
              </a:lnSpc>
            </a:pPr>
            <a:r>
              <a:rPr lang="en-GB" sz="2500" dirty="0">
                <a:latin typeface="Century Gothic" panose="020B0502020202020204" pitchFamily="34" charset="0"/>
              </a:rPr>
              <a:t>School finishes at 3:15pm.</a:t>
            </a:r>
          </a:p>
          <a:p>
            <a:pPr marL="0" indent="0">
              <a:lnSpc>
                <a:spcPct val="90000"/>
              </a:lnSpc>
              <a:buNone/>
            </a:pPr>
            <a:endParaRPr lang="en-GB" sz="25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25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1" name="Rectangle 314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2" name="Rectangle 314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66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School Day</a:t>
            </a:r>
          </a:p>
        </p:txBody>
      </p:sp>
      <p:grpSp>
        <p:nvGrpSpPr>
          <p:cNvPr id="3143" name="Group 314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124" name="Freeform: Shape 312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4" name="Freeform: Shape 312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6" name="Freeform: Shape 312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114" name="Content Placeholder 2">
            <a:extLst>
              <a:ext uri="{FF2B5EF4-FFF2-40B4-BE49-F238E27FC236}">
                <a16:creationId xmlns:a16="http://schemas.microsoft.com/office/drawing/2014/main" id="{CB36F6AE-0216-3B55-EAD4-A271874B2C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612552"/>
              </p:ext>
            </p:extLst>
          </p:nvPr>
        </p:nvGraphicFramePr>
        <p:xfrm>
          <a:off x="3052573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134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" name="Freeform: Shape 2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5" name="Freeform: Shape 2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094" y="183198"/>
            <a:ext cx="7168532" cy="1239012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latin typeface="Century Gothic"/>
              </a:rPr>
              <a:t>Example Timetable</a:t>
            </a:r>
            <a:endParaRPr lang="en-US" sz="2800" u="sng" kern="1200">
              <a:latin typeface="Century Gothic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1C3198-10E4-BA43-E795-4D417F100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775" y="1234090"/>
            <a:ext cx="8428450" cy="52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51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104CF7-F370-3C96-4E45-AD8D3EC8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Century Gothic"/>
                <a:ea typeface="Calibri"/>
                <a:cs typeface="Calibri"/>
              </a:rPr>
              <a:t>Playtimes</a:t>
            </a:r>
            <a:endParaRPr lang="en-GB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6ADA8-1EF6-E5CD-B7F2-A5A0D0230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000" dirty="0">
                <a:latin typeface="Century Gothic"/>
              </a:rPr>
              <a:t>Children will play in the KS1 playground</a:t>
            </a:r>
            <a:endParaRPr lang="en-US" sz="3000" dirty="0">
              <a:latin typeface="Century Gothic"/>
            </a:endParaRPr>
          </a:p>
          <a:p>
            <a:pPr>
              <a:lnSpc>
                <a:spcPct val="90000"/>
              </a:lnSpc>
            </a:pPr>
            <a:r>
              <a:rPr lang="en-GB" sz="3000" dirty="0">
                <a:latin typeface="Century Gothic"/>
              </a:rPr>
              <a:t>No toys are allowed in school </a:t>
            </a:r>
            <a:endParaRPr lang="en-US" sz="3000" dirty="0">
              <a:latin typeface="Century Gothic"/>
            </a:endParaRPr>
          </a:p>
          <a:p>
            <a:pPr>
              <a:lnSpc>
                <a:spcPct val="90000"/>
              </a:lnSpc>
            </a:pPr>
            <a:r>
              <a:rPr lang="en-GB" sz="3000" dirty="0">
                <a:latin typeface="Century Gothic"/>
              </a:rPr>
              <a:t>Children can bring a healthy snack or fruit. Crisps, chocolates are not allowed. We do have daily fruit for the children as well.</a:t>
            </a:r>
            <a:endParaRPr lang="en-US" sz="3000" dirty="0">
              <a:latin typeface="Century Gothic"/>
            </a:endParaRPr>
          </a:p>
          <a:p>
            <a:pPr>
              <a:lnSpc>
                <a:spcPct val="90000"/>
              </a:lnSpc>
            </a:pPr>
            <a:r>
              <a:rPr lang="en-GB" sz="3000" dirty="0">
                <a:latin typeface="Century Gothic"/>
              </a:rPr>
              <a:t>Children should have a water bottle with them every day. </a:t>
            </a:r>
          </a:p>
          <a:p>
            <a:pPr>
              <a:lnSpc>
                <a:spcPct val="90000"/>
              </a:lnSpc>
            </a:pPr>
            <a:r>
              <a:rPr lang="en-GB" sz="3000" dirty="0">
                <a:latin typeface="Century Gothic"/>
              </a:rPr>
              <a:t>Children should have a coat with them every day. </a:t>
            </a:r>
            <a:endParaRPr lang="en-GB" sz="3000" dirty="0"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GB" sz="3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120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3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782626-2A5D-E0C6-10BD-BF8C2530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GB" u="sng">
                <a:solidFill>
                  <a:srgbClr val="FFFFFF"/>
                </a:solidFill>
                <a:cs typeface="Calibri"/>
              </a:rPr>
              <a:t>Attendance</a:t>
            </a:r>
            <a:endParaRPr lang="en-GB" u="sng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1C83AB-A80A-115C-C657-35ED3B93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035" y="848592"/>
            <a:ext cx="5697409" cy="4487271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5F28817B-1B1F-AF32-63C9-4BB6D3771A64}"/>
              </a:ext>
            </a:extLst>
          </p:cNvPr>
          <p:cNvSpPr/>
          <p:nvPr/>
        </p:nvSpPr>
        <p:spPr>
          <a:xfrm>
            <a:off x="9439568" y="3346415"/>
            <a:ext cx="2007772" cy="1778906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8B3E7B-A018-4772-7E59-104DDA9CFC02}"/>
              </a:ext>
            </a:extLst>
          </p:cNvPr>
          <p:cNvSpPr txBox="1"/>
          <p:nvPr/>
        </p:nvSpPr>
        <p:spPr>
          <a:xfrm>
            <a:off x="9522791" y="2534983"/>
            <a:ext cx="1976563" cy="22960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76656">
              <a:spcAft>
                <a:spcPts val="600"/>
              </a:spcAft>
            </a:pPr>
            <a:r>
              <a:rPr lang="en-GB" sz="2664" kern="120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School</a:t>
            </a:r>
            <a:br>
              <a:rPr lang="en-GB" sz="2664" kern="1200">
                <a:solidFill>
                  <a:schemeClr val="tx1"/>
                </a:solidFill>
                <a:latin typeface="+mn-lt"/>
                <a:ea typeface="+mn-ea"/>
                <a:cs typeface="Calibri"/>
              </a:rPr>
            </a:br>
            <a:r>
              <a:rPr lang="en-GB" sz="2664" kern="120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Target </a:t>
            </a:r>
            <a:endParaRPr lang="en-US" sz="1332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defTabSz="676656">
              <a:spcAft>
                <a:spcPts val="600"/>
              </a:spcAft>
            </a:pPr>
            <a:endParaRPr lang="en-GB" sz="3996" b="1" kern="1200">
              <a:solidFill>
                <a:schemeClr val="tx1"/>
              </a:solidFill>
              <a:latin typeface="+mn-lt"/>
              <a:ea typeface="+mn-ea"/>
              <a:cs typeface="Calibri"/>
            </a:endParaRPr>
          </a:p>
          <a:p>
            <a:pPr algn="ctr" defTabSz="676656">
              <a:spcAft>
                <a:spcPts val="600"/>
              </a:spcAft>
            </a:pPr>
            <a:r>
              <a:rPr lang="en-GB" sz="3996" b="1" kern="120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96%</a:t>
            </a:r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838069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Century Gothic"/>
              </a:rPr>
              <a:t>Curriculum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B143BE-3FF8-A4A1-D081-A633F41F4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599" y="711648"/>
            <a:ext cx="6614733" cy="47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2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600">
                <a:latin typeface="Century Gothic"/>
              </a:rPr>
              <a:t>Curriculum Newsletter</a:t>
            </a:r>
          </a:p>
        </p:txBody>
      </p:sp>
      <p:sp>
        <p:nvSpPr>
          <p:cNvPr id="38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GB" sz="2200" dirty="0">
                <a:latin typeface="Century Gothic" panose="020B0502020202020204" pitchFamily="34" charset="0"/>
              </a:rPr>
              <a:t>A newsletter will be sent home every half term and also put on the school website.</a:t>
            </a:r>
          </a:p>
          <a:p>
            <a:r>
              <a:rPr lang="en-GB" sz="2200" dirty="0">
                <a:latin typeface="Century Gothic" panose="020B0502020202020204" pitchFamily="34" charset="0"/>
              </a:rPr>
              <a:t>It will contain information about the topics the children will be learning about </a:t>
            </a:r>
          </a:p>
          <a:p>
            <a:pPr marL="0" indent="0">
              <a:buNone/>
            </a:pPr>
            <a:endParaRPr lang="en-GB" sz="2200" dirty="0"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2D9325-BC8E-E6C8-42E1-08F7AF4E8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683" y="818924"/>
            <a:ext cx="7453006" cy="52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7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DE630A-29CB-02D7-68FC-0E39E7CD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40CEB8C9-D190-44CE-4271-96CB21AFF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C34B76-65AB-086C-3E7E-F463D956A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600" dirty="0">
                <a:latin typeface="Century Gothic"/>
              </a:rPr>
              <a:t>Curriculum Resources</a:t>
            </a:r>
          </a:p>
        </p:txBody>
      </p:sp>
      <p:sp>
        <p:nvSpPr>
          <p:cNvPr id="38" name="sketch line">
            <a:extLst>
              <a:ext uri="{FF2B5EF4-FFF2-40B4-BE49-F238E27FC236}">
                <a16:creationId xmlns:a16="http://schemas.microsoft.com/office/drawing/2014/main" id="{3C2AA8CF-023A-DF5B-2DF7-F1E463430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D6775-4CC2-CC45-0C9B-756ABBCF5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5367538" cy="3410712"/>
          </a:xfrm>
        </p:spPr>
        <p:txBody>
          <a:bodyPr anchor="t">
            <a:normAutofit/>
          </a:bodyPr>
          <a:lstStyle/>
          <a:p>
            <a:r>
              <a:rPr lang="en-GB" sz="2200" dirty="0">
                <a:latin typeface="Century Gothic" panose="020B0502020202020204" pitchFamily="34" charset="0"/>
              </a:rPr>
              <a:t>Purple Mash - </a:t>
            </a:r>
            <a:r>
              <a:rPr lang="en-GB" sz="2400" dirty="0">
                <a:hlinkClick r:id="rId2"/>
              </a:rPr>
              <a:t>Purple Mash by 2Simple</a:t>
            </a:r>
            <a:r>
              <a:rPr lang="en-GB" sz="2400" dirty="0"/>
              <a:t> – Serial Mash for </a:t>
            </a:r>
            <a:r>
              <a:rPr lang="en-GB" sz="2400"/>
              <a:t>logging reading</a:t>
            </a:r>
            <a:endParaRPr lang="en-GB" sz="2200" dirty="0">
              <a:latin typeface="Century Gothic" panose="020B0502020202020204" pitchFamily="34" charset="0"/>
            </a:endParaRPr>
          </a:p>
          <a:p>
            <a:r>
              <a:rPr lang="en-GB" sz="2200" dirty="0">
                <a:latin typeface="Century Gothic" panose="020B0502020202020204" pitchFamily="34" charset="0"/>
              </a:rPr>
              <a:t>White Rose 1 minute maths and White Rose Practice Journals.</a:t>
            </a:r>
          </a:p>
          <a:p>
            <a:r>
              <a:rPr lang="en-GB" sz="2200" dirty="0" err="1">
                <a:latin typeface="Century Gothic" panose="020B0502020202020204" pitchFamily="34" charset="0"/>
              </a:rPr>
              <a:t>Sfa</a:t>
            </a:r>
            <a:r>
              <a:rPr lang="en-GB" sz="2200" dirty="0">
                <a:latin typeface="Century Gothic" panose="020B0502020202020204" pitchFamily="34" charset="0"/>
              </a:rPr>
              <a:t> phonics parent portal - </a:t>
            </a:r>
            <a:r>
              <a:rPr lang="en-GB" sz="2400" dirty="0">
                <a:hlinkClick r:id="rId3"/>
              </a:rPr>
              <a:t>Parent Portal</a:t>
            </a:r>
            <a:r>
              <a:rPr lang="en-GB" sz="2400" dirty="0"/>
              <a:t> parent code - q2stpu</a:t>
            </a:r>
            <a:endParaRPr lang="en-GB" sz="2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2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452D72-0759-7E85-14AA-C393F19AE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178" y="362090"/>
            <a:ext cx="2276624" cy="18050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DE1974-257F-80EC-932A-ED2D217C2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878" y="0"/>
            <a:ext cx="3924640" cy="61574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C3E83E-8F4F-5D7E-4417-B88C02BBF7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8474" y="4402132"/>
            <a:ext cx="6128044" cy="239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82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school website with a group of children&#10;&#10;Description automatically generated">
            <a:extLst>
              <a:ext uri="{FF2B5EF4-FFF2-40B4-BE49-F238E27FC236}">
                <a16:creationId xmlns:a16="http://schemas.microsoft.com/office/drawing/2014/main" id="{A40018B6-5595-49F9-95B5-56394A499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61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1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82D673-8A5B-3015-C1C2-4B320D84D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82" y="2767106"/>
            <a:ext cx="3278887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000" kern="1200">
                <a:solidFill>
                  <a:srgbClr val="FFFFFF"/>
                </a:solidFill>
                <a:latin typeface="Century Gothic"/>
              </a:rPr>
              <a:t>Curriculum Information</a:t>
            </a:r>
          </a:p>
        </p:txBody>
      </p:sp>
      <p:pic>
        <p:nvPicPr>
          <p:cNvPr id="7" name="Content Placeholder 6" descr="A screenshot of a website&#10;&#10;Description automatically generated">
            <a:extLst>
              <a:ext uri="{FF2B5EF4-FFF2-40B4-BE49-F238E27FC236}">
                <a16:creationId xmlns:a16="http://schemas.microsoft.com/office/drawing/2014/main" id="{A1DAE4BE-3B85-B9A5-4A77-1F14C3962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719344"/>
            <a:ext cx="7225748" cy="541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11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u="sng">
                <a:solidFill>
                  <a:srgbClr val="FFFFFF"/>
                </a:solidFill>
                <a:latin typeface="Century Gothic" panose="020B0502020202020204" pitchFamily="34" charset="0"/>
              </a:rPr>
              <a:t>Behaviour Curriculum 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>
                <a:latin typeface="Century Gothic" panose="020B0502020202020204" pitchFamily="34" charset="0"/>
              </a:rPr>
              <a:t>The first two weeks will include a big focus on getting children to learn key school routines which are part of developing good learning behaviours and attitudes to learning</a:t>
            </a:r>
            <a:r>
              <a:rPr lang="en-GB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89726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882" y="2640864"/>
            <a:ext cx="3571810" cy="157184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kern="1200">
                <a:latin typeface="Century Gothic"/>
              </a:rPr>
              <a:t>Thornton Always</a:t>
            </a:r>
            <a:r>
              <a:rPr lang="en-US" sz="4000">
                <a:latin typeface="Century Gothic"/>
              </a:rPr>
              <a:t> </a:t>
            </a:r>
            <a:endParaRPr lang="en-US" sz="4000" u="sng" kern="1200">
              <a:latin typeface="Century Gothic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860886"/>
            <a:ext cx="7214616" cy="510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9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408" y="992094"/>
            <a:ext cx="3890082" cy="339900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kern="1200">
                <a:latin typeface="+mj-lt"/>
                <a:ea typeface="+mj-ea"/>
                <a:cs typeface="+mj-cs"/>
              </a:rPr>
              <a:t>Active Listening Rules </a:t>
            </a:r>
            <a:br>
              <a:rPr lang="en-US"/>
            </a:br>
            <a:r>
              <a:rPr lang="en-US" kern="1200">
                <a:latin typeface="+mj-lt"/>
                <a:ea typeface="+mj-ea"/>
                <a:cs typeface="+mj-cs"/>
              </a:rPr>
              <a:t>Show me Five ! 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42" r="370"/>
          <a:stretch/>
        </p:blipFill>
        <p:spPr>
          <a:xfrm>
            <a:off x="6785177" y="578738"/>
            <a:ext cx="3929796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41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>
                <a:latin typeface="Century Gothic" panose="020B0502020202020204" pitchFamily="34" charset="0"/>
              </a:rPr>
              <a:t>Behaviour Policy- Rewards  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276DF6F5-8FBD-31BB-16C7-2CA0ECC7B6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0150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200">
                <a:latin typeface="Century Gothic"/>
              </a:rPr>
              <a:t>Behaviour Policy -Consequence</a:t>
            </a:r>
            <a:r>
              <a:rPr lang="en-GB" sz="4200" u="sng">
                <a:latin typeface="Century Gothic"/>
              </a:rPr>
              <a:t>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>
                <a:latin typeface="Century Gothic" panose="020B0502020202020204" pitchFamily="34" charset="0"/>
              </a:rPr>
              <a:t>Severe behaviour will result in an automatic break or lunch time reflection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599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245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n-GB" sz="4600" u="sng">
                <a:latin typeface="Century Gothic" panose="020B0502020202020204" pitchFamily="34" charset="0"/>
              </a:rPr>
              <a:t>Restorative Approach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sX0" fmla="*/ 0 w 18288"/>
              <a:gd name="csY0" fmla="*/ 0 h 5590381"/>
              <a:gd name="csX1" fmla="*/ 18288 w 18288"/>
              <a:gd name="csY1" fmla="*/ 0 h 5590381"/>
              <a:gd name="csX2" fmla="*/ 18288 w 18288"/>
              <a:gd name="csY2" fmla="*/ 754701 h 5590381"/>
              <a:gd name="csX3" fmla="*/ 18288 w 18288"/>
              <a:gd name="csY3" fmla="*/ 1565307 h 5590381"/>
              <a:gd name="csX4" fmla="*/ 18288 w 18288"/>
              <a:gd name="csY4" fmla="*/ 2152297 h 5590381"/>
              <a:gd name="csX5" fmla="*/ 18288 w 18288"/>
              <a:gd name="csY5" fmla="*/ 2906998 h 5590381"/>
              <a:gd name="csX6" fmla="*/ 18288 w 18288"/>
              <a:gd name="csY6" fmla="*/ 3549892 h 5590381"/>
              <a:gd name="csX7" fmla="*/ 18288 w 18288"/>
              <a:gd name="csY7" fmla="*/ 4080978 h 5590381"/>
              <a:gd name="csX8" fmla="*/ 18288 w 18288"/>
              <a:gd name="csY8" fmla="*/ 4835680 h 5590381"/>
              <a:gd name="csX9" fmla="*/ 18288 w 18288"/>
              <a:gd name="csY9" fmla="*/ 5590381 h 5590381"/>
              <a:gd name="csX10" fmla="*/ 0 w 18288"/>
              <a:gd name="csY10" fmla="*/ 5590381 h 5590381"/>
              <a:gd name="csX11" fmla="*/ 0 w 18288"/>
              <a:gd name="csY11" fmla="*/ 4835680 h 5590381"/>
              <a:gd name="csX12" fmla="*/ 0 w 18288"/>
              <a:gd name="csY12" fmla="*/ 4304593 h 5590381"/>
              <a:gd name="csX13" fmla="*/ 0 w 18288"/>
              <a:gd name="csY13" fmla="*/ 3773507 h 5590381"/>
              <a:gd name="csX14" fmla="*/ 0 w 18288"/>
              <a:gd name="csY14" fmla="*/ 3186517 h 5590381"/>
              <a:gd name="csX15" fmla="*/ 0 w 18288"/>
              <a:gd name="csY15" fmla="*/ 2487720 h 5590381"/>
              <a:gd name="csX16" fmla="*/ 0 w 18288"/>
              <a:gd name="csY16" fmla="*/ 1956633 h 5590381"/>
              <a:gd name="csX17" fmla="*/ 0 w 18288"/>
              <a:gd name="csY17" fmla="*/ 1425547 h 5590381"/>
              <a:gd name="csX18" fmla="*/ 0 w 18288"/>
              <a:gd name="csY18" fmla="*/ 614942 h 5590381"/>
              <a:gd name="csX19" fmla="*/ 0 w 18288"/>
              <a:gd name="csY19" fmla="*/ 0 h 55903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447" y="1110350"/>
            <a:ext cx="6894576" cy="463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74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2" name="Rectangle 6151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083" y="345810"/>
            <a:ext cx="5503904" cy="663408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Century Gothic" panose="020B0502020202020204" pitchFamily="34" charset="0"/>
              </a:rPr>
              <a:t>Weekly maths or English homework will be given out every Friday. A phonics newsletter will also be sent home to let you know the sound we have covered that week.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Century Gothic" panose="020B0502020202020204" pitchFamily="34" charset="0"/>
              </a:rPr>
              <a:t>This is an opportunity for your child to consolidate their learning at home.</a:t>
            </a:r>
          </a:p>
        </p:txBody>
      </p:sp>
      <p:sp>
        <p:nvSpPr>
          <p:cNvPr id="6154" name="Oval 615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56" name="Arc 6155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7" name="Picture 3" descr="C:\Users\c.bradley\AppData\Local\Microsoft\Windows\Temporary Internet Files\Content.IE5\UDWQ82EI\clipart0198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r="4258" b="2"/>
          <a:stretch/>
        </p:blipFill>
        <p:spPr bwMode="auto">
          <a:xfrm>
            <a:off x="8161570" y="329750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c.bradley\AppData\Local\Microsoft\Windows\Temporary Internet Files\Content.IE5\R50AC5J4\dji_schooltop_homework_c_revised[1].png">
            <a:extLst>
              <a:ext uri="{FF2B5EF4-FFF2-40B4-BE49-F238E27FC236}">
                <a16:creationId xmlns:a16="http://schemas.microsoft.com/office/drawing/2014/main" id="{04F6F877-056C-21A5-C6C0-2B1B18EF4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913" y="94858"/>
            <a:ext cx="5562103" cy="248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674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362B5E-0FD7-A93F-2C12-71F2EFD16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C51AD860-BF15-818A-566B-00109BE1E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58CA10CA-2DC0-7660-E983-461941238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5CE0A-78EF-D498-C8E3-91E2D383E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u="sng" dirty="0">
                <a:solidFill>
                  <a:srgbClr val="FFFFFF"/>
                </a:solidFill>
                <a:latin typeface="Century Gothic" panose="020B0502020202020204" pitchFamily="34" charset="0"/>
              </a:rPr>
              <a:t>Reading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CA7FF2DB-119B-4FCB-0D15-187C6CDC8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0B594-CC80-9EB9-931B-6D5672E1E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860" y="-337331"/>
            <a:ext cx="792792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Please read with your child as often as possible. </a:t>
            </a:r>
          </a:p>
          <a:p>
            <a:r>
              <a:rPr lang="en-GB" dirty="0">
                <a:latin typeface="Century Gothic" panose="020B0502020202020204" pitchFamily="34" charset="0"/>
              </a:rPr>
              <a:t>It is important for children to build their fluency when they are reading. The more they can read at home the more confident and fluent they will become.</a:t>
            </a:r>
          </a:p>
          <a:p>
            <a:r>
              <a:rPr lang="en-GB" dirty="0">
                <a:latin typeface="Century Gothic" panose="020B0502020202020204" pitchFamily="34" charset="0"/>
              </a:rPr>
              <a:t>Decoding, Fluency and expression</a:t>
            </a:r>
          </a:p>
          <a:p>
            <a:r>
              <a:rPr lang="en-GB" dirty="0">
                <a:latin typeface="Century Gothic" panose="020B0502020202020204" pitchFamily="34" charset="0"/>
              </a:rPr>
              <a:t>Regular Learn by heart practise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4DF170-EAB3-CA78-FFE9-4B597E16B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4" y="2621"/>
            <a:ext cx="4096563" cy="1826179"/>
          </a:xfrm>
          <a:prstGeom prst="rect">
            <a:avLst/>
          </a:prstGeom>
        </p:spPr>
      </p:pic>
      <p:pic>
        <p:nvPicPr>
          <p:cNvPr id="5" name="Picture 3" descr="C:\Users\c.bradley\AppData\Local\Microsoft\Windows\Temporary Internet Files\Content.IE5\ANHQTWR6\15905-happy-male-green-worm-wearing-a-tie-and-reading-a-book-clipart-illustration[1].jpg">
            <a:extLst>
              <a:ext uri="{FF2B5EF4-FFF2-40B4-BE49-F238E27FC236}">
                <a16:creationId xmlns:a16="http://schemas.microsoft.com/office/drawing/2014/main" id="{4B9A5C8B-F80B-D7DA-05A6-7F4794957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215" y="4779340"/>
            <a:ext cx="1435135" cy="143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504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-32564"/>
            <a:ext cx="8229600" cy="1143000"/>
          </a:xfrm>
        </p:spPr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419" y="1196752"/>
            <a:ext cx="9555733" cy="5040560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Please log reading on our new online reading portal. More info on next slide.</a:t>
            </a:r>
          </a:p>
          <a:p>
            <a:r>
              <a:rPr lang="en-GB" dirty="0">
                <a:latin typeface="Century Gothic" panose="020B0502020202020204" pitchFamily="34" charset="0"/>
              </a:rPr>
              <a:t>Children will get a reading book matched to their phonics level. </a:t>
            </a:r>
          </a:p>
          <a:p>
            <a:r>
              <a:rPr lang="en-GB" dirty="0">
                <a:latin typeface="Century Gothic" panose="020B0502020202020204" pitchFamily="34" charset="0"/>
              </a:rPr>
              <a:t>They will also have access to online parent portal to read the FFT book the children will have practised in school during the week as part of shared reading.</a:t>
            </a:r>
          </a:p>
          <a:p>
            <a:r>
              <a:rPr lang="en-GB" dirty="0">
                <a:latin typeface="Century Gothic" panose="020B0502020202020204" pitchFamily="34" charset="0"/>
              </a:rPr>
              <a:t>Reading books will be sent home on a Friday and need to be returned by Wednesday to allow us to change them.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55C9D-EFE4-E51D-4066-14F6334C0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1730" y="2626795"/>
            <a:ext cx="1324034" cy="195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17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38A0-3F31-919C-0375-15EFF9B4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/>
              <a:t>Serial Mash - How to use the Purple Mash Reading journal.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28A44-B471-8B81-D166-5739C1488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Parents are able to enter home reading records and view their child’s 1:1 reading. Serial Mash online books are recorded automatically on the child’s reading record. </a:t>
            </a:r>
          </a:p>
          <a:p>
            <a:r>
              <a:rPr lang="en-GB" dirty="0"/>
              <a:t>1. Click on the Serial Mash icon.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D9B14-A296-C05D-177A-E0C394290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648" y="4163530"/>
            <a:ext cx="4590138" cy="269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79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6FF50-650B-1E55-E8BD-22F47F2F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528" y="188641"/>
            <a:ext cx="8229600" cy="5721499"/>
          </a:xfrm>
        </p:spPr>
        <p:txBody>
          <a:bodyPr/>
          <a:lstStyle/>
          <a:p>
            <a:r>
              <a:rPr lang="en-GB" dirty="0"/>
              <a:t>2. Click on the journal icon.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737C61-3F89-C470-0085-700232363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008" y="836712"/>
            <a:ext cx="810499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76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39C17-E08C-CF2E-724C-9EF89799A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60648"/>
            <a:ext cx="8229600" cy="6336704"/>
          </a:xfrm>
        </p:spPr>
        <p:txBody>
          <a:bodyPr/>
          <a:lstStyle/>
          <a:p>
            <a:r>
              <a:rPr lang="en-GB" dirty="0"/>
              <a:t>3. Select manual entry. Serial Mash online texts will be recorded automatically.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8" name="Picture 4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48D4F242-F894-E230-36ED-2C8406110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1628801"/>
            <a:ext cx="7848872" cy="441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702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5AF70-C0FC-C523-AF83-24C3ED2E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60648"/>
            <a:ext cx="8229600" cy="6408712"/>
          </a:xfrm>
        </p:spPr>
        <p:txBody>
          <a:bodyPr/>
          <a:lstStyle/>
          <a:p>
            <a:r>
              <a:rPr lang="en-GB" dirty="0"/>
              <a:t>4. Select how long you have read with the child.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87E61-C24D-3BD8-6CD9-ED28874F0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846" y="1412777"/>
            <a:ext cx="7904954" cy="443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99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5AF70-C0FC-C523-AF83-24C3ED2E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60648"/>
            <a:ext cx="8229600" cy="6408712"/>
          </a:xfrm>
        </p:spPr>
        <p:txBody>
          <a:bodyPr/>
          <a:lstStyle/>
          <a:p>
            <a:r>
              <a:rPr lang="en-GB" dirty="0"/>
              <a:t>5. Enter title of book. If the book cannot be found, you can enter the title manually.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9C6B1B-4F9D-06B6-C664-BB6ECB681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412776"/>
            <a:ext cx="8536948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07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5AF70-C0FC-C523-AF83-24C3ED2E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60648"/>
            <a:ext cx="8229600" cy="6408712"/>
          </a:xfrm>
        </p:spPr>
        <p:txBody>
          <a:bodyPr/>
          <a:lstStyle/>
          <a:p>
            <a:r>
              <a:rPr lang="en-GB" dirty="0"/>
              <a:t>6. Enter a comment and press next. You can add a sticker too.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B99B4-6C51-AF18-F857-2F1320D35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484784"/>
            <a:ext cx="4468830" cy="2520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1AD34A-9733-DAD8-D4FE-B57B31FC4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857" y="3465005"/>
            <a:ext cx="5761219" cy="32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57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5AF70-C0FC-C523-AF83-24C3ED2E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60648"/>
            <a:ext cx="8229600" cy="6408712"/>
          </a:xfrm>
        </p:spPr>
        <p:txBody>
          <a:bodyPr/>
          <a:lstStyle/>
          <a:p>
            <a:r>
              <a:rPr lang="en-GB" dirty="0"/>
              <a:t>7. Check and edit, if necessary, then press create.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CC2371-E2D5-09F3-8451-23E3C8EEF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18" y="1484785"/>
            <a:ext cx="7743564" cy="43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49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5AF70-C0FC-C523-AF83-24C3ED2E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60648"/>
            <a:ext cx="8229600" cy="6408712"/>
          </a:xfrm>
        </p:spPr>
        <p:txBody>
          <a:bodyPr/>
          <a:lstStyle/>
          <a:p>
            <a:r>
              <a:rPr lang="en-GB" dirty="0"/>
              <a:t>8. This will take you to the journal page and you can see how many books have been read etc.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205C9-D7B4-D1AF-285E-6BFA49CB6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1821040"/>
            <a:ext cx="8243730" cy="463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1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FE8235-9EF5-BCDE-A11F-030245030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5F1EDAE-5E08-66A6-A13D-83D3D6BF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A24E0609-CF58-6868-DDCA-D2B4C2B1A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7D5B3-5629-65D1-6EDD-C704934DE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u="sng" dirty="0">
                <a:solidFill>
                  <a:srgbClr val="FFFFFF"/>
                </a:solidFill>
                <a:latin typeface="Century Gothic" panose="020B0502020202020204" pitchFamily="34" charset="0"/>
              </a:rPr>
              <a:t>Library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8113816E-435E-2965-7ECB-113FC9D2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71C47-320E-8319-FCFA-0C7BDCE6C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860" y="-337331"/>
            <a:ext cx="7927921" cy="6964273"/>
          </a:xfrm>
        </p:spPr>
        <p:txBody>
          <a:bodyPr anchor="ctr">
            <a:normAutofit/>
          </a:bodyPr>
          <a:lstStyle/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Children will have the opportunity to visit the library once a week and take a library book home. This needs to be returned weekly.</a:t>
            </a:r>
          </a:p>
          <a:p>
            <a:r>
              <a:rPr lang="en-GB" dirty="0">
                <a:latin typeface="Century Gothic" panose="020B0502020202020204" pitchFamily="34" charset="0"/>
              </a:rPr>
              <a:t>Children will need to return their library book before they can choose another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1RH library session will be on a Tuesday. </a:t>
            </a:r>
          </a:p>
          <a:p>
            <a:r>
              <a:rPr lang="en-GB" dirty="0">
                <a:latin typeface="Century Gothic" panose="020B0502020202020204" pitchFamily="34" charset="0"/>
              </a:rPr>
              <a:t>1R library session will be on a Thursday.</a:t>
            </a:r>
          </a:p>
        </p:txBody>
      </p:sp>
      <p:pic>
        <p:nvPicPr>
          <p:cNvPr id="5" name="Picture 3" descr="C:\Users\c.bradley\AppData\Local\Microsoft\Windows\Temporary Internet Files\Content.IE5\ANHQTWR6\15905-happy-male-green-worm-wearing-a-tie-and-reading-a-book-clipart-illustration[1].jpg">
            <a:extLst>
              <a:ext uri="{FF2B5EF4-FFF2-40B4-BE49-F238E27FC236}">
                <a16:creationId xmlns:a16="http://schemas.microsoft.com/office/drawing/2014/main" id="{FA96A7C0-6AA8-A78B-C2EC-867C05323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69" y="4885970"/>
            <a:ext cx="1572312" cy="157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6285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entury Gothic" panose="020B0502020202020204" pitchFamily="34" charset="0"/>
              </a:rPr>
              <a:t>Uniform Including P.E.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552" y="1124745"/>
            <a:ext cx="8229600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>
                <a:latin typeface="Century Gothic" panose="020B0502020202020204" pitchFamily="34" charset="0"/>
              </a:rPr>
              <a:t>Please ensure all uniform is clearly labelled. </a:t>
            </a:r>
          </a:p>
          <a:p>
            <a:r>
              <a:rPr lang="en-GB" dirty="0">
                <a:latin typeface="Century Gothic" panose="020B0502020202020204" pitchFamily="34" charset="0"/>
              </a:rPr>
              <a:t>School shoes – black shoes </a:t>
            </a:r>
            <a:r>
              <a:rPr lang="en-GB" b="1" dirty="0">
                <a:latin typeface="Century Gothic" panose="020B0502020202020204" pitchFamily="34" charset="0"/>
              </a:rPr>
              <a:t>no </a:t>
            </a:r>
            <a:r>
              <a:rPr lang="en-GB" b="1">
                <a:latin typeface="Century Gothic" panose="020B0502020202020204" pitchFamily="34" charset="0"/>
              </a:rPr>
              <a:t>trainers please on non PE days.</a:t>
            </a:r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Trousers/skirt no leggings.</a:t>
            </a:r>
          </a:p>
        </p:txBody>
      </p:sp>
      <p:pic>
        <p:nvPicPr>
          <p:cNvPr id="4098" name="Picture 2" descr="C:\Users\c.bradley\AppData\Local\Microsoft\Windows\Temporary Internet Files\Content.IE5\R50AC5J4\stretchin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4653137"/>
            <a:ext cx="1988246" cy="171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1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entury Gothic" panose="020B0502020202020204" pitchFamily="34" charset="0"/>
              </a:rPr>
              <a:t>Uniform Including P.E.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552" y="1124745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>
                <a:latin typeface="Century Gothic" panose="020B0502020202020204" pitchFamily="34" charset="0"/>
              </a:rPr>
              <a:t>PE is on a Wednesdays.</a:t>
            </a:r>
          </a:p>
          <a:p>
            <a:r>
              <a:rPr lang="en-GB" dirty="0">
                <a:latin typeface="Century Gothic" panose="020B0502020202020204" pitchFamily="34" charset="0"/>
              </a:rPr>
              <a:t>Please ensure your child comes in PE kit on these days and dressed appropriately for the weather.</a:t>
            </a:r>
          </a:p>
          <a:p>
            <a:r>
              <a:rPr lang="en-GB" dirty="0">
                <a:latin typeface="Century Gothic" panose="020B0502020202020204" pitchFamily="34" charset="0"/>
              </a:rPr>
              <a:t>Plain white T-shirt</a:t>
            </a:r>
          </a:p>
          <a:p>
            <a:r>
              <a:rPr lang="en-GB" dirty="0">
                <a:latin typeface="Century Gothic" panose="020B0502020202020204" pitchFamily="34" charset="0"/>
              </a:rPr>
              <a:t>Black/navy shorts</a:t>
            </a:r>
          </a:p>
          <a:p>
            <a:r>
              <a:rPr lang="en-GB" dirty="0">
                <a:latin typeface="Century Gothic" panose="020B0502020202020204" pitchFamily="34" charset="0"/>
              </a:rPr>
              <a:t>Plain black/navy jogging bottoms and sweatshirt (Y1-6)</a:t>
            </a:r>
          </a:p>
          <a:p>
            <a:r>
              <a:rPr lang="en-GB" dirty="0">
                <a:latin typeface="Century Gothic" panose="020B0502020202020204" pitchFamily="34" charset="0"/>
              </a:rPr>
              <a:t>Suitable trainers.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 descr="C:\Users\c.bradley\AppData\Local\Microsoft\Windows\Temporary Internet Files\Content.IE5\R50AC5J4\stretchin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026" y="5013177"/>
            <a:ext cx="1988246" cy="171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755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0EFCB1DD-1CBB-3C28-9A07-9A15A5789F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57" r="863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07B97-EAFF-62AD-48B7-6655A3A3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487" y="743447"/>
            <a:ext cx="4411680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600">
                <a:latin typeface="Century Gothic"/>
              </a:rPr>
              <a:t>Any Questions?</a:t>
            </a:r>
          </a:p>
        </p:txBody>
      </p:sp>
    </p:spTree>
    <p:extLst>
      <p:ext uri="{BB962C8B-B14F-4D97-AF65-F5344CB8AC3E}">
        <p14:creationId xmlns:p14="http://schemas.microsoft.com/office/powerpoint/2010/main" val="483538362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AnalogousFromLightSeedLeftStep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213B38"/>
      </a:dk2>
      <a:lt2>
        <a:srgbClr val="E8E4E2"/>
      </a:lt2>
      <a:accent1>
        <a:srgbClr val="2DADE7"/>
      </a:accent1>
      <a:accent2>
        <a:srgbClr val="37B4A7"/>
      </a:accent2>
      <a:accent3>
        <a:srgbClr val="32B772"/>
      </a:accent3>
      <a:accent4>
        <a:srgbClr val="2DBB36"/>
      </a:accent4>
      <a:accent5>
        <a:srgbClr val="65B53A"/>
      </a:accent5>
      <a:accent6>
        <a:srgbClr val="91AC39"/>
      </a:accent6>
      <a:hlink>
        <a:srgbClr val="A8765F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96F9F0368EBB4F80676236CB26625A" ma:contentTypeVersion="41" ma:contentTypeDescription="Create a new document." ma:contentTypeScope="" ma:versionID="083e59f279c64a3429c48fafebb07849">
  <xsd:schema xmlns:xsd="http://www.w3.org/2001/XMLSchema" xmlns:xs="http://www.w3.org/2001/XMLSchema" xmlns:p="http://schemas.microsoft.com/office/2006/metadata/properties" xmlns:ns2="a8405c39-011f-4687-8844-9d8120f181b5" xmlns:ns3="2f4aeea5-205e-489d-9f5e-07cc8f478f8c" targetNamespace="http://schemas.microsoft.com/office/2006/metadata/properties" ma:root="true" ma:fieldsID="3da534dbced439782061c6bbc2ddb75e" ns2:_="" ns3:_="">
    <xsd:import namespace="a8405c39-011f-4687-8844-9d8120f181b5"/>
    <xsd:import namespace="2f4aeea5-205e-489d-9f5e-07cc8f478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05c39-011f-4687-8844-9d8120f181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29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0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1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34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5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7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_Flow_SignoffStatus" ma:index="42" nillable="true" ma:displayName="Sign-off status" ma:internalName="Sign_x002d_off_x0020_status">
      <xsd:simpleType>
        <xsd:restriction base="dms:Text"/>
      </xsd:simpleType>
    </xsd:element>
    <xsd:element name="lcf76f155ced4ddcb4097134ff3c332f" ma:index="44" nillable="true" ma:taxonomy="true" ma:internalName="lcf76f155ced4ddcb4097134ff3c332f" ma:taxonomyFieldName="MediaServiceImageTags" ma:displayName="Image Tags" ma:readOnly="false" ma:fieldId="{5cf76f15-5ced-4ddc-b409-7134ff3c332f}" ma:taxonomyMulti="true" ma:sspId="5cfdff30-f45d-48be-81ee-b3dfe79dbb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4aeea5-205e-489d-9f5e-07cc8f478f8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5" nillable="true" ma:displayName="Taxonomy Catch All Column" ma:hidden="true" ma:list="{f70e629b-e237-4931-be5c-d0be1bedb8d3}" ma:internalName="TaxCatchAll" ma:showField="CatchAllData" ma:web="2f4aeea5-205e-489d-9f5e-07cc8f478f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a8405c39-011f-4687-8844-9d8120f181b5" xsi:nil="true"/>
    <Distribution_Groups xmlns="a8405c39-011f-4687-8844-9d8120f181b5" xsi:nil="true"/>
    <lcf76f155ced4ddcb4097134ff3c332f xmlns="a8405c39-011f-4687-8844-9d8120f181b5">
      <Terms xmlns="http://schemas.microsoft.com/office/infopath/2007/PartnerControls"/>
    </lcf76f155ced4ddcb4097134ff3c332f>
    <IsNotebookLocked xmlns="a8405c39-011f-4687-8844-9d8120f181b5" xsi:nil="true"/>
    <Is_Collaboration_Space_Locked xmlns="a8405c39-011f-4687-8844-9d8120f181b5" xsi:nil="true"/>
    <TaxCatchAll xmlns="2f4aeea5-205e-489d-9f5e-07cc8f478f8c" xsi:nil="true"/>
    <Templates xmlns="a8405c39-011f-4687-8844-9d8120f181b5" xsi:nil="true"/>
    <Members xmlns="a8405c39-011f-4687-8844-9d8120f181b5">
      <UserInfo>
        <DisplayName/>
        <AccountId xsi:nil="true"/>
        <AccountType/>
      </UserInfo>
    </Members>
    <Member_Groups xmlns="a8405c39-011f-4687-8844-9d8120f181b5">
      <UserInfo>
        <DisplayName/>
        <AccountId xsi:nil="true"/>
        <AccountType/>
      </UserInfo>
    </Member_Groups>
    <FolderType xmlns="a8405c39-011f-4687-8844-9d8120f181b5" xsi:nil="true"/>
    <CultureName xmlns="a8405c39-011f-4687-8844-9d8120f181b5" xsi:nil="true"/>
    <LMS_Mappings xmlns="a8405c39-011f-4687-8844-9d8120f181b5" xsi:nil="true"/>
    <Has_Leaders_Only_SectionGroup xmlns="a8405c39-011f-4687-8844-9d8120f181b5" xsi:nil="true"/>
    <NotebookType xmlns="a8405c39-011f-4687-8844-9d8120f181b5" xsi:nil="true"/>
    <Leaders xmlns="a8405c39-011f-4687-8844-9d8120f181b5">
      <UserInfo>
        <DisplayName/>
        <AccountId xsi:nil="true"/>
        <AccountType/>
      </UserInfo>
    </Leaders>
    <Teams_Channel_Section_Location xmlns="a8405c39-011f-4687-8844-9d8120f181b5" xsi:nil="true"/>
    <Math_Settings xmlns="a8405c39-011f-4687-8844-9d8120f181b5" xsi:nil="true"/>
    <Owner xmlns="a8405c39-011f-4687-8844-9d8120f181b5">
      <UserInfo>
        <DisplayName/>
        <AccountId xsi:nil="true"/>
        <AccountType/>
      </UserInfo>
    </Owner>
    <_Flow_SignoffStatus xmlns="a8405c39-011f-4687-8844-9d8120f181b5" xsi:nil="true"/>
    <AppVersion xmlns="a8405c39-011f-4687-8844-9d8120f181b5" xsi:nil="true"/>
    <TeamsChannelId xmlns="a8405c39-011f-4687-8844-9d8120f181b5" xsi:nil="true"/>
    <Invited_Leaders xmlns="a8405c39-011f-4687-8844-9d8120f181b5" xsi:nil="true"/>
    <DefaultSectionNames xmlns="a8405c39-011f-4687-8844-9d8120f181b5" xsi:nil="true"/>
    <Invited_Members xmlns="a8405c39-011f-4687-8844-9d8120f181b5" xsi:nil="true"/>
  </documentManagement>
</p:properties>
</file>

<file path=customXml/itemProps1.xml><?xml version="1.0" encoding="utf-8"?>
<ds:datastoreItem xmlns:ds="http://schemas.openxmlformats.org/officeDocument/2006/customXml" ds:itemID="{44AE081B-E078-46E6-BC32-E5915DEB952D}">
  <ds:schemaRefs>
    <ds:schemaRef ds:uri="2f4aeea5-205e-489d-9f5e-07cc8f478f8c"/>
    <ds:schemaRef ds:uri="a8405c39-011f-4687-8844-9d8120f181b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79FCD2C-C8E8-4581-8C7E-83B1ED2AEF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DEFD49-33CF-47EC-8150-C860CB6141F2}">
  <ds:schemaRefs>
    <ds:schemaRef ds:uri="2f4aeea5-205e-489d-9f5e-07cc8f478f8c"/>
    <ds:schemaRef ds:uri="a8405c39-011f-4687-8844-9d8120f181b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952</Words>
  <Application>Microsoft Office PowerPoint</Application>
  <PresentationFormat>Widescreen</PresentationFormat>
  <Paragraphs>114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Century Gothic</vt:lpstr>
      <vt:lpstr>Univers</vt:lpstr>
      <vt:lpstr>GradientVTI</vt:lpstr>
      <vt:lpstr>BrushVTI</vt:lpstr>
      <vt:lpstr>Office Theme</vt:lpstr>
      <vt:lpstr> Expectations Meeting</vt:lpstr>
      <vt:lpstr>The Year 1 Team</vt:lpstr>
      <vt:lpstr>Our Values  Believe, Achieve, Succeed</vt:lpstr>
      <vt:lpstr>The School Day</vt:lpstr>
      <vt:lpstr>School Day</vt:lpstr>
      <vt:lpstr>Example Timetable</vt:lpstr>
      <vt:lpstr>Playtimes</vt:lpstr>
      <vt:lpstr>Attendance</vt:lpstr>
      <vt:lpstr>Curriculum</vt:lpstr>
      <vt:lpstr>Curriculum Newsletter</vt:lpstr>
      <vt:lpstr>Curriculum Resources</vt:lpstr>
      <vt:lpstr>PowerPoint Presentation</vt:lpstr>
      <vt:lpstr>Curriculum Information</vt:lpstr>
      <vt:lpstr>Behaviour Curriculum </vt:lpstr>
      <vt:lpstr>Thornton Always </vt:lpstr>
      <vt:lpstr>Active Listening Rules  Show me Five ! </vt:lpstr>
      <vt:lpstr>Behaviour Policy- Rewards  </vt:lpstr>
      <vt:lpstr>Behaviour Policy -Consequences</vt:lpstr>
      <vt:lpstr>Restorative Approach</vt:lpstr>
      <vt:lpstr> </vt:lpstr>
      <vt:lpstr>Reading</vt:lpstr>
      <vt:lpstr>Reading</vt:lpstr>
      <vt:lpstr>Serial Mash - How to use the Purple Mash Reading journal.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Library</vt:lpstr>
      <vt:lpstr>Uniform Including P.E.</vt:lpstr>
      <vt:lpstr>Uniform Including P.E.</vt:lpstr>
      <vt:lpstr>Any 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</dc:title>
  <dc:creator>Mrs F. Ayub</dc:creator>
  <cp:lastModifiedBy>N Ross - Thornton Primary School</cp:lastModifiedBy>
  <cp:revision>73</cp:revision>
  <dcterms:created xsi:type="dcterms:W3CDTF">2024-07-10T10:30:29Z</dcterms:created>
  <dcterms:modified xsi:type="dcterms:W3CDTF">2026-09-09T10:33:29Z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0x0101006396F9F0368EBB4F80676236CB26625A</vt:lpwstr>
  </property>
  <property fmtid="{D5CDD505-2E9C-101B-9397-08002B2CF9AE}" pid="3" name="MediaServiceImageTags">
    <vt:lpwstr/>
  </property>
</Properties>
</file>